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86" r:id="rId4"/>
    <p:sldId id="259" r:id="rId5"/>
    <p:sldId id="288" r:id="rId6"/>
    <p:sldId id="289" r:id="rId7"/>
    <p:sldId id="292" r:id="rId8"/>
    <p:sldId id="297" r:id="rId9"/>
    <p:sldId id="296" r:id="rId10"/>
    <p:sldId id="298" r:id="rId11"/>
    <p:sldId id="295" r:id="rId12"/>
    <p:sldId id="294" r:id="rId13"/>
    <p:sldId id="299" r:id="rId14"/>
    <p:sldId id="301" r:id="rId15"/>
    <p:sldId id="300" r:id="rId16"/>
    <p:sldId id="263" r:id="rId17"/>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9" d="100"/>
          <a:sy n="119" d="100"/>
        </p:scale>
        <p:origin x="270" y="114"/>
      </p:cViewPr>
      <p:guideLst>
        <p:guide orient="horz" pos="2160"/>
        <p:guide pos="3840"/>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w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wmf>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607B96-BEBD-41A4-97DC-AEAF759BED51}" type="datetimeFigureOut">
              <a:rPr lang="zh-CN" altLang="en-US" smtClean="0"/>
              <a:t>2019/4/22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D6E89F-2F5A-4008-AD0F-5C6E8C3DAC8A}" type="slidenum">
              <a:rPr lang="zh-CN" altLang="en-US" smtClean="0"/>
              <a:t>‹#›</a:t>
            </a:fld>
            <a:endParaRPr lang="zh-CN" altLang="en-US"/>
          </a:p>
        </p:txBody>
      </p:sp>
    </p:spTree>
    <p:extLst>
      <p:ext uri="{BB962C8B-B14F-4D97-AF65-F5344CB8AC3E}">
        <p14:creationId xmlns:p14="http://schemas.microsoft.com/office/powerpoint/2010/main" val="3640477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C02AA5-B065-4D49-A975-449BC11983B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DE5ECEC-11AF-494E-88F0-8C7450B081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C5D1D0E6-60EA-4782-AD83-BEECA08950C0}"/>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5" name="页脚占位符 4">
            <a:extLst>
              <a:ext uri="{FF2B5EF4-FFF2-40B4-BE49-F238E27FC236}">
                <a16:creationId xmlns:a16="http://schemas.microsoft.com/office/drawing/2014/main" id="{5E737B7E-E6B1-4E6E-9609-970EA10D790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4C2575F-7F6E-4B53-8B4E-EDDE172D614F}"/>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2104653878"/>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DC6DA2-AD6F-4807-835D-074B3DB3B3E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3F38ACFE-7A73-424D-8282-64962A970887}"/>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EC4712DA-E26F-4036-B60F-C34F067F48E0}"/>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5" name="页脚占位符 4">
            <a:extLst>
              <a:ext uri="{FF2B5EF4-FFF2-40B4-BE49-F238E27FC236}">
                <a16:creationId xmlns:a16="http://schemas.microsoft.com/office/drawing/2014/main" id="{7C4F0B3C-4C7B-4939-87CE-BB018E75395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E6EF52C-91E1-4DC3-BC1E-55513FD20781}"/>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118665398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2855C4C-C373-4015-A4C4-696E9DCE2A4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8D774BF-F388-418C-954A-8C20717CBCF8}"/>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26D0649-C631-40F1-86FF-23957114FC70}"/>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5" name="页脚占位符 4">
            <a:extLst>
              <a:ext uri="{FF2B5EF4-FFF2-40B4-BE49-F238E27FC236}">
                <a16:creationId xmlns:a16="http://schemas.microsoft.com/office/drawing/2014/main" id="{980F4B11-1EB8-4554-8436-F1E0DB3BF64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2D0A956-A1F0-4394-AD34-F4B83B9DB1D0}"/>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3104898691"/>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8FB660-279D-42B2-ADDF-3772DD68154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4800092-087E-4569-9E7F-9FB6F370F88A}"/>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6E35E38-7C47-4D42-933C-0C768B8C52C3}"/>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5" name="页脚占位符 4">
            <a:extLst>
              <a:ext uri="{FF2B5EF4-FFF2-40B4-BE49-F238E27FC236}">
                <a16:creationId xmlns:a16="http://schemas.microsoft.com/office/drawing/2014/main" id="{FBE80FD6-64B1-4327-A59A-F5F29F5A0B3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5000EDA-FB0D-41BB-852D-1320F5526AE0}"/>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407017317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7EC8EE-A765-4C39-A8A8-E007A507133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BCF8E721-FF94-4C2B-880E-B4023C10912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8E17BD96-0285-42DA-B2BA-4CFDE1EE90B9}"/>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5" name="页脚占位符 4">
            <a:extLst>
              <a:ext uri="{FF2B5EF4-FFF2-40B4-BE49-F238E27FC236}">
                <a16:creationId xmlns:a16="http://schemas.microsoft.com/office/drawing/2014/main" id="{65D316B6-9676-49F9-B8FA-CC533416348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1B4E084-454C-4E22-9A53-EA991D61678E}"/>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35396941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497BC5-3A61-4E5F-AF59-9F377BFADE8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45C5DCC-AAC3-46CE-A42C-E68AC053A279}"/>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B170F5BF-F543-4C94-BDE8-61484074F8B5}"/>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1217BC7E-F908-4381-8843-EAE0B5067E13}"/>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6" name="页脚占位符 5">
            <a:extLst>
              <a:ext uri="{FF2B5EF4-FFF2-40B4-BE49-F238E27FC236}">
                <a16:creationId xmlns:a16="http://schemas.microsoft.com/office/drawing/2014/main" id="{AD7568DB-7734-4882-A6A6-D0D5FBDF155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A28FF94-4C2C-408A-BA02-56207800F7B6}"/>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1677954765"/>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CE53C4-F920-48D3-AB5B-E615527093F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4C59EF9-6A0B-42A9-A555-62D13717E0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61D2875F-06B9-485A-A666-CDD3E0A622F1}"/>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8F2CCA4-3B63-422A-B065-BCED0B7FBB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259E3FFE-C6EA-4469-AC23-97209219EB86}"/>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FF05E4F7-5615-422A-A524-ADAE8DEE5021}"/>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8" name="页脚占位符 7">
            <a:extLst>
              <a:ext uri="{FF2B5EF4-FFF2-40B4-BE49-F238E27FC236}">
                <a16:creationId xmlns:a16="http://schemas.microsoft.com/office/drawing/2014/main" id="{676AE483-0088-4DF1-8598-5D9BB106771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6F29896-EA57-4DFB-82D7-FFDA59485B70}"/>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31057718"/>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20833D-656A-47AC-9F12-5F5CA39645C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8B06A81-6B64-400D-BF38-DD3E4EBCC529}"/>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4" name="页脚占位符 3">
            <a:extLst>
              <a:ext uri="{FF2B5EF4-FFF2-40B4-BE49-F238E27FC236}">
                <a16:creationId xmlns:a16="http://schemas.microsoft.com/office/drawing/2014/main" id="{EC39D8AA-4BF2-455D-8218-EC04B2402EA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F5F53E1E-D507-4476-AD64-7A257D4087EB}"/>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3164327598"/>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C24FE26-BB85-4DB2-98C0-4E75167C572D}"/>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3" name="页脚占位符 2">
            <a:extLst>
              <a:ext uri="{FF2B5EF4-FFF2-40B4-BE49-F238E27FC236}">
                <a16:creationId xmlns:a16="http://schemas.microsoft.com/office/drawing/2014/main" id="{077E8DF4-FD72-4E13-A884-F92D160A061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4262AEA-822F-472D-9E27-BAE006A0FFE3}"/>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76824664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310C05-61FA-4F37-8AD8-86684F6F7A5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0D980C4-E381-407E-80C0-7E59B039CD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94081B85-595D-4C46-9780-0D2339BCB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E6DDA3BA-2F2B-45B2-AC57-0BADCC1BA944}"/>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6" name="页脚占位符 5">
            <a:extLst>
              <a:ext uri="{FF2B5EF4-FFF2-40B4-BE49-F238E27FC236}">
                <a16:creationId xmlns:a16="http://schemas.microsoft.com/office/drawing/2014/main" id="{1859C096-C95D-4C84-BA51-A36DB8DF8D0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8BC31CE-B052-4FCE-A92B-390BA55B650E}"/>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417823070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D7BF4B-D253-4E3A-930E-3CDB6F297BF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1D57699-5759-42B9-8EFF-5D5A0B25C4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9A51E00-4EB6-4652-8EBD-87769384FB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AAF4B2A-5A46-4EC0-81DF-F0BE0C7F1460}"/>
              </a:ext>
            </a:extLst>
          </p:cNvPr>
          <p:cNvSpPr>
            <a:spLocks noGrp="1"/>
          </p:cNvSpPr>
          <p:nvPr>
            <p:ph type="dt" sz="half" idx="10"/>
          </p:nvPr>
        </p:nvSpPr>
        <p:spPr/>
        <p:txBody>
          <a:bodyPr/>
          <a:lstStyle/>
          <a:p>
            <a:fld id="{27A15928-15CF-42E6-82B0-830B7EF77FDE}" type="datetimeFigureOut">
              <a:rPr lang="zh-CN" altLang="en-US" smtClean="0"/>
              <a:t>2019/4/22</a:t>
            </a:fld>
            <a:endParaRPr lang="zh-CN" altLang="en-US"/>
          </a:p>
        </p:txBody>
      </p:sp>
      <p:sp>
        <p:nvSpPr>
          <p:cNvPr id="6" name="页脚占位符 5">
            <a:extLst>
              <a:ext uri="{FF2B5EF4-FFF2-40B4-BE49-F238E27FC236}">
                <a16:creationId xmlns:a16="http://schemas.microsoft.com/office/drawing/2014/main" id="{AF57564B-7D4B-41D3-9CBB-33837FF9445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B670C5F-27E7-4E8E-80DD-6284DE066FE2}"/>
              </a:ext>
            </a:extLst>
          </p:cNvPr>
          <p:cNvSpPr>
            <a:spLocks noGrp="1"/>
          </p:cNvSpPr>
          <p:nvPr>
            <p:ph type="sldNum" sz="quarter" idx="12"/>
          </p:nvPr>
        </p:nvSpPr>
        <p:spPr/>
        <p:txBody>
          <a:body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2999383664"/>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170342F-E5F0-437C-A92D-4772B463A9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0DB3416-1F1B-46DC-BCE0-37922CCF22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CE9FB6C-7CC2-42DC-8122-22DD749D7E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A15928-15CF-42E6-82B0-830B7EF77FDE}" type="datetimeFigureOut">
              <a:rPr lang="zh-CN" altLang="en-US" smtClean="0"/>
              <a:t>2019/4/22</a:t>
            </a:fld>
            <a:endParaRPr lang="zh-CN" altLang="en-US"/>
          </a:p>
        </p:txBody>
      </p:sp>
      <p:sp>
        <p:nvSpPr>
          <p:cNvPr id="5" name="页脚占位符 4">
            <a:extLst>
              <a:ext uri="{FF2B5EF4-FFF2-40B4-BE49-F238E27FC236}">
                <a16:creationId xmlns:a16="http://schemas.microsoft.com/office/drawing/2014/main" id="{17FDA572-3BA6-4AE3-B96C-59F6FE0A49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CAE4ECC-1DCC-45DA-95E6-16F01B6250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D7BDE6-4999-4DB5-9BE7-99D0D5B460A8}" type="slidenum">
              <a:rPr lang="zh-CN" altLang="en-US" smtClean="0"/>
              <a:t>‹#›</a:t>
            </a:fld>
            <a:endParaRPr lang="zh-CN" altLang="en-US"/>
          </a:p>
        </p:txBody>
      </p:sp>
    </p:spTree>
    <p:extLst>
      <p:ext uri="{BB962C8B-B14F-4D97-AF65-F5344CB8AC3E}">
        <p14:creationId xmlns:p14="http://schemas.microsoft.com/office/powerpoint/2010/main" val="28394096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7.png"/><Relationship Id="rId2" Type="http://schemas.openxmlformats.org/officeDocument/2006/relationships/video" Target="../media/media1.wmv"/><Relationship Id="rId1" Type="http://schemas.microsoft.com/office/2007/relationships/media" Target="../media/media1.wmv"/><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openxmlformats.org/officeDocument/2006/relationships/hyperlink" Target="https://www.cnblogs.com/lidabo/p/7359422.html" TargetMode="External"/><Relationship Id="rId3" Type="http://schemas.openxmlformats.org/officeDocument/2006/relationships/image" Target="../media/image3.png"/><Relationship Id="rId7" Type="http://schemas.openxmlformats.org/officeDocument/2006/relationships/hyperlink" Target="https://vtk.org/" TargetMode="Externa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blog.sina.com.cn/s/blog_c6edd4480102x3h4.html" TargetMode="External"/><Relationship Id="rId5" Type="http://schemas.openxmlformats.org/officeDocument/2006/relationships/hyperlink" Target="http://www.cnblogs.com/tianhu9102/p/7641397.html" TargetMode="External"/><Relationship Id="rId10" Type="http://schemas.openxmlformats.org/officeDocument/2006/relationships/hyperlink" Target="https://www.kancloud.cn/kancloud/open-source-architecture/53167" TargetMode="External"/><Relationship Id="rId4" Type="http://schemas.openxmlformats.org/officeDocument/2006/relationships/hyperlink" Target="https://blog.csdn.net/xuyi1218037/article/details/84313217" TargetMode="External"/><Relationship Id="rId9" Type="http://schemas.openxmlformats.org/officeDocument/2006/relationships/hyperlink" Target="https://vtk.org/doc/release/5.4/html/classes.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https://cmake.org/" TargetMode="Externa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www.mingw.org/" TargetMode="External"/><Relationship Id="rId5" Type="http://schemas.openxmlformats.org/officeDocument/2006/relationships/hyperlink" Target="https://qt-project.org/"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hyperlink" Target="https://www.vtk.org/files/release/8.2/VTK-8.2.0.zip" TargetMode="External"/><Relationship Id="rId3" Type="http://schemas.openxmlformats.org/officeDocument/2006/relationships/image" Target="../media/image6.png"/><Relationship Id="rId7" Type="http://schemas.openxmlformats.org/officeDocument/2006/relationships/hyperlink" Target="https://github.com/Kitware/CMake/releases/download/v3.13.4/cmake-3.13.4.zip" TargetMode="Externa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hyperlink" Target="https://mirrors.tuna.tsinghua.edu.cn/osdn/mingw/68260/mingw-get-setup.exe" TargetMode="External"/><Relationship Id="rId5" Type="http://schemas.openxmlformats.org/officeDocument/2006/relationships/hyperlink" Target="http://download.qt.io/archive/qt/" TargetMode="External"/><Relationship Id="rId4" Type="http://schemas.openxmlformats.org/officeDocument/2006/relationships/image" Target="../media/image3.png"/><Relationship Id="rId9" Type="http://schemas.openxmlformats.org/officeDocument/2006/relationships/hyperlink" Target="https://msdn.itellyou.cn/"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7.wmf"/><Relationship Id="rId3" Type="http://schemas.openxmlformats.org/officeDocument/2006/relationships/image" Target="../media/image1.jpeg"/><Relationship Id="rId7"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hyperlink" Target="https://github.com/MaoChengEr/qtVtk" TargetMode="External"/><Relationship Id="rId5" Type="http://schemas.openxmlformats.org/officeDocument/2006/relationships/image" Target="../media/image3.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A57BD1EB-A379-4A1E-901B-C81BD2D04D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192000" cy="6858000"/>
          </a:xfrm>
          <a:prstGeom prst="rect">
            <a:avLst/>
          </a:prstGeom>
        </p:spPr>
      </p:pic>
      <p:pic>
        <p:nvPicPr>
          <p:cNvPr id="12" name="图片 11" descr="untitled.12">
            <a:extLst>
              <a:ext uri="{FF2B5EF4-FFF2-40B4-BE49-F238E27FC236}">
                <a16:creationId xmlns:a16="http://schemas.microsoft.com/office/drawing/2014/main" id="{DA478FE0-3A20-497C-932A-E2FE65859963}"/>
              </a:ext>
            </a:extLst>
          </p:cNvPr>
          <p:cNvPicPr>
            <a:picLocks noChangeAspect="1"/>
          </p:cNvPicPr>
          <p:nvPr/>
        </p:nvPicPr>
        <p:blipFill>
          <a:blip r:embed="rId3">
            <a:clrChange>
              <a:clrFrom>
                <a:srgbClr val="CECECE">
                  <a:alpha val="100000"/>
                </a:srgbClr>
              </a:clrFrom>
              <a:clrTo>
                <a:srgbClr val="CECECE">
                  <a:alpha val="100000"/>
                  <a:alpha val="0"/>
                </a:srgbClr>
              </a:clrTo>
            </a:clrChange>
          </a:blip>
          <a:srcRect l="24571" t="-825" r="24514"/>
          <a:stretch>
            <a:fillRect/>
          </a:stretch>
        </p:blipFill>
        <p:spPr>
          <a:xfrm>
            <a:off x="6625983" y="570532"/>
            <a:ext cx="5121275" cy="5196840"/>
          </a:xfrm>
          <a:prstGeom prst="rect">
            <a:avLst/>
          </a:prstGeom>
        </p:spPr>
      </p:pic>
      <p:sp>
        <p:nvSpPr>
          <p:cNvPr id="21" name="文本框 20">
            <a:extLst>
              <a:ext uri="{FF2B5EF4-FFF2-40B4-BE49-F238E27FC236}">
                <a16:creationId xmlns:a16="http://schemas.microsoft.com/office/drawing/2014/main" id="{446E98A6-5814-49C9-8602-2446FC3518BE}"/>
              </a:ext>
            </a:extLst>
          </p:cNvPr>
          <p:cNvSpPr txBox="1"/>
          <p:nvPr/>
        </p:nvSpPr>
        <p:spPr>
          <a:xfrm>
            <a:off x="1619238" y="2115636"/>
            <a:ext cx="6962540" cy="923330"/>
          </a:xfrm>
          <a:prstGeom prst="rect">
            <a:avLst/>
          </a:prstGeom>
          <a:noFill/>
        </p:spPr>
        <p:txBody>
          <a:bodyPr wrap="square" rtlCol="0">
            <a:spAutoFit/>
          </a:bodyPr>
          <a:lstStyle/>
          <a:p>
            <a:r>
              <a:rPr lang="en-US" altLang="zh-CN" sz="5400" dirty="0" err="1">
                <a:solidFill>
                  <a:schemeClr val="bg1">
                    <a:lumMod val="65000"/>
                  </a:schemeClr>
                </a:solidFill>
              </a:rPr>
              <a:t>Qt&amp;VTK</a:t>
            </a:r>
            <a:endParaRPr lang="zh-CN" altLang="en-US" sz="5400" dirty="0">
              <a:solidFill>
                <a:schemeClr val="bg1">
                  <a:lumMod val="65000"/>
                </a:schemeClr>
              </a:solidFill>
            </a:endParaRPr>
          </a:p>
        </p:txBody>
      </p:sp>
      <p:sp>
        <p:nvSpPr>
          <p:cNvPr id="22" name="文本框 21">
            <a:extLst>
              <a:ext uri="{FF2B5EF4-FFF2-40B4-BE49-F238E27FC236}">
                <a16:creationId xmlns:a16="http://schemas.microsoft.com/office/drawing/2014/main" id="{73019699-5446-4331-8074-DFE01C03C101}"/>
              </a:ext>
            </a:extLst>
          </p:cNvPr>
          <p:cNvSpPr txBox="1"/>
          <p:nvPr/>
        </p:nvSpPr>
        <p:spPr>
          <a:xfrm>
            <a:off x="1673653" y="3206264"/>
            <a:ext cx="7355165" cy="338668"/>
          </a:xfrm>
          <a:prstGeom prst="rect">
            <a:avLst/>
          </a:prstGeom>
          <a:noFill/>
        </p:spPr>
        <p:txBody>
          <a:bodyPr wrap="square" rtlCol="0">
            <a:spAutoFit/>
          </a:bodyPr>
          <a:lstStyle/>
          <a:p>
            <a:r>
              <a:rPr lang="zh-CN" altLang="en-US" sz="1600" dirty="0">
                <a:solidFill>
                  <a:schemeClr val="bg1">
                    <a:lumMod val="65000"/>
                  </a:schemeClr>
                </a:solidFill>
                <a:ea typeface="楷体" panose="02010609060101010101" pitchFamily="49" charset="-122"/>
              </a:rPr>
              <a:t>实现目标：</a:t>
            </a:r>
            <a:r>
              <a:rPr lang="en-US" altLang="zh-CN" sz="1600" dirty="0">
                <a:solidFill>
                  <a:schemeClr val="bg1">
                    <a:lumMod val="65000"/>
                  </a:schemeClr>
                </a:solidFill>
                <a:ea typeface="楷体" panose="02010609060101010101" pitchFamily="49" charset="-122"/>
              </a:rPr>
              <a:t>QT</a:t>
            </a:r>
            <a:r>
              <a:rPr lang="zh-CN" altLang="en-US" sz="1600" dirty="0">
                <a:solidFill>
                  <a:schemeClr val="bg1">
                    <a:lumMod val="65000"/>
                  </a:schemeClr>
                </a:solidFill>
                <a:ea typeface="楷体" panose="02010609060101010101" pitchFamily="49" charset="-122"/>
              </a:rPr>
              <a:t>的</a:t>
            </a:r>
            <a:r>
              <a:rPr lang="en-US" altLang="zh-CN" sz="1600" dirty="0">
                <a:solidFill>
                  <a:schemeClr val="bg1">
                    <a:lumMod val="65000"/>
                  </a:schemeClr>
                </a:solidFill>
                <a:ea typeface="楷体" panose="02010609060101010101" pitchFamily="49" charset="-122"/>
              </a:rPr>
              <a:t>designer</a:t>
            </a:r>
            <a:r>
              <a:rPr lang="zh-CN" altLang="en-US" sz="1600" dirty="0">
                <a:solidFill>
                  <a:schemeClr val="bg1">
                    <a:lumMod val="65000"/>
                  </a:schemeClr>
                </a:solidFill>
                <a:ea typeface="楷体" panose="02010609060101010101" pitchFamily="49" charset="-122"/>
              </a:rPr>
              <a:t>中嵌入</a:t>
            </a:r>
            <a:r>
              <a:rPr lang="en-US" altLang="zh-CN" sz="1600" dirty="0">
                <a:solidFill>
                  <a:schemeClr val="bg1">
                    <a:lumMod val="65000"/>
                  </a:schemeClr>
                </a:solidFill>
                <a:ea typeface="楷体" panose="02010609060101010101" pitchFamily="49" charset="-122"/>
              </a:rPr>
              <a:t>VTK</a:t>
            </a:r>
            <a:endParaRPr lang="zh-CN" altLang="en-US" sz="1600" dirty="0">
              <a:solidFill>
                <a:schemeClr val="bg1">
                  <a:lumMod val="65000"/>
                </a:schemeClr>
              </a:solidFill>
              <a:ea typeface="楷体" panose="02010609060101010101" pitchFamily="49" charset="-122"/>
            </a:endParaRPr>
          </a:p>
        </p:txBody>
      </p:sp>
      <p:pic>
        <p:nvPicPr>
          <p:cNvPr id="2" name="图片 1">
            <a:extLst>
              <a:ext uri="{FF2B5EF4-FFF2-40B4-BE49-F238E27FC236}">
                <a16:creationId xmlns:a16="http://schemas.microsoft.com/office/drawing/2014/main" id="{B11C01BE-E0DA-4BA7-8F21-C931E924E3ED}"/>
              </a:ext>
            </a:extLst>
          </p:cNvPr>
          <p:cNvPicPr>
            <a:picLocks noChangeAspect="1"/>
          </p:cNvPicPr>
          <p:nvPr/>
        </p:nvPicPr>
        <p:blipFill>
          <a:blip r:embed="rId4"/>
          <a:stretch>
            <a:fillRect/>
          </a:stretch>
        </p:blipFill>
        <p:spPr>
          <a:xfrm>
            <a:off x="-28575" y="0"/>
            <a:ext cx="1847619" cy="542857"/>
          </a:xfrm>
          <a:prstGeom prst="rect">
            <a:avLst/>
          </a:prstGeom>
        </p:spPr>
      </p:pic>
      <p:sp>
        <p:nvSpPr>
          <p:cNvPr id="3" name="文本框 2">
            <a:extLst>
              <a:ext uri="{FF2B5EF4-FFF2-40B4-BE49-F238E27FC236}">
                <a16:creationId xmlns:a16="http://schemas.microsoft.com/office/drawing/2014/main" id="{2A0BF32D-6216-48A2-8476-00B63B3CAAC9}"/>
              </a:ext>
            </a:extLst>
          </p:cNvPr>
          <p:cNvSpPr txBox="1"/>
          <p:nvPr/>
        </p:nvSpPr>
        <p:spPr>
          <a:xfrm>
            <a:off x="1673653" y="4102154"/>
            <a:ext cx="1569660" cy="369332"/>
          </a:xfrm>
          <a:prstGeom prst="rect">
            <a:avLst/>
          </a:prstGeom>
          <a:noFill/>
        </p:spPr>
        <p:txBody>
          <a:bodyPr wrap="none" rtlCol="0">
            <a:spAutoFit/>
          </a:bodyPr>
          <a:lstStyle/>
          <a:p>
            <a:r>
              <a:rPr lang="zh-CN" altLang="en-US" dirty="0">
                <a:solidFill>
                  <a:schemeClr val="bg1">
                    <a:lumMod val="65000"/>
                  </a:schemeClr>
                </a:solidFill>
              </a:rPr>
              <a:t>制作者：茆成</a:t>
            </a:r>
          </a:p>
        </p:txBody>
      </p:sp>
    </p:spTree>
    <p:extLst>
      <p:ext uri="{BB962C8B-B14F-4D97-AF65-F5344CB8AC3E}">
        <p14:creationId xmlns:p14="http://schemas.microsoft.com/office/powerpoint/2010/main" val="297599203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0E8B9C90-1605-4AAD-A74F-AD814953FB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64682" y="626871"/>
            <a:ext cx="710796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4349569" y="824644"/>
            <a:ext cx="5660697" cy="400110"/>
          </a:xfrm>
          <a:prstGeom prst="rect">
            <a:avLst/>
          </a:prstGeom>
          <a:noFill/>
        </p:spPr>
        <p:txBody>
          <a:bodyPr wrap="square" rtlCol="0">
            <a:spAutoFit/>
          </a:bodyPr>
          <a:lstStyle/>
          <a:p>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的空间做随机生成</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20</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万个随机颜色的点</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380153" y="796458"/>
            <a:ext cx="510889" cy="400110"/>
          </a:xfrm>
          <a:prstGeom prst="rect">
            <a:avLst/>
          </a:prstGeom>
          <a:noFill/>
        </p:spPr>
        <p:txBody>
          <a:bodyPr wrap="square" rtlCol="0">
            <a:spAutoFit/>
          </a:bodyPr>
          <a:lstStyle/>
          <a:p>
            <a:r>
              <a:rPr lang="en-US" altLang="zh-CN" sz="2000" b="1" dirty="0">
                <a:solidFill>
                  <a:schemeClr val="bg1"/>
                </a:solidFill>
              </a:rPr>
              <a:t>06</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6"/>
          <a:stretch>
            <a:fillRect/>
          </a:stretch>
        </p:blipFill>
        <p:spPr>
          <a:xfrm>
            <a:off x="-28575" y="0"/>
            <a:ext cx="1847619" cy="542857"/>
          </a:xfrm>
          <a:prstGeom prst="rect">
            <a:avLst/>
          </a:prstGeom>
        </p:spPr>
      </p:pic>
      <p:sp>
        <p:nvSpPr>
          <p:cNvPr id="2" name="矩形 1">
            <a:extLst>
              <a:ext uri="{FF2B5EF4-FFF2-40B4-BE49-F238E27FC236}">
                <a16:creationId xmlns:a16="http://schemas.microsoft.com/office/drawing/2014/main" id="{F85BCE4C-E266-4A57-9767-5DB84F231313}"/>
              </a:ext>
            </a:extLst>
          </p:cNvPr>
          <p:cNvSpPr/>
          <p:nvPr/>
        </p:nvSpPr>
        <p:spPr>
          <a:xfrm>
            <a:off x="699586" y="1993027"/>
            <a:ext cx="4064919" cy="2062103"/>
          </a:xfrm>
          <a:prstGeom prst="rect">
            <a:avLst/>
          </a:prstGeom>
        </p:spPr>
        <p:txBody>
          <a:bodyPr wrap="square">
            <a:spAutoFit/>
          </a:bodyPr>
          <a:lstStyle/>
          <a:p>
            <a:r>
              <a:rPr lang="zh-CN" altLang="en-US" sz="1600" dirty="0">
                <a:solidFill>
                  <a:schemeClr val="bg1">
                    <a:lumMod val="65000"/>
                  </a:schemeClr>
                </a:solidFill>
                <a:latin typeface="Verdana" panose="020B0604030504040204" pitchFamily="34" charset="0"/>
              </a:rPr>
              <a:t>展示效果：</a:t>
            </a:r>
            <a:endParaRPr lang="en-US" altLang="zh-CN" sz="1600" dirty="0">
              <a:solidFill>
                <a:schemeClr val="bg1">
                  <a:lumMod val="65000"/>
                </a:schemeClr>
              </a:solidFill>
              <a:latin typeface="Verdana" panose="020B0604030504040204" pitchFamily="34" charset="0"/>
            </a:endParaRPr>
          </a:p>
          <a:p>
            <a:r>
              <a:rPr lang="zh-CN" altLang="en-US" sz="1600" dirty="0">
                <a:solidFill>
                  <a:schemeClr val="bg1">
                    <a:lumMod val="65000"/>
                  </a:schemeClr>
                </a:solidFill>
                <a:latin typeface="Verdana" panose="020B0604030504040204" pitchFamily="34" charset="0"/>
              </a:rPr>
              <a:t>为了更好显示效果，生成点数选用的是</a:t>
            </a:r>
            <a:r>
              <a:rPr lang="en-US" altLang="zh-CN" sz="1600" dirty="0">
                <a:solidFill>
                  <a:schemeClr val="bg1">
                    <a:lumMod val="65000"/>
                  </a:schemeClr>
                </a:solidFill>
                <a:latin typeface="Verdana" panose="020B0604030504040204" pitchFamily="34" charset="0"/>
              </a:rPr>
              <a:t>2w</a:t>
            </a:r>
            <a:r>
              <a:rPr lang="zh-CN" altLang="en-US" sz="1600" dirty="0">
                <a:solidFill>
                  <a:schemeClr val="bg1">
                    <a:lumMod val="65000"/>
                  </a:schemeClr>
                </a:solidFill>
                <a:latin typeface="Verdana" panose="020B0604030504040204" pitchFamily="34" charset="0"/>
              </a:rPr>
              <a:t>个点，点的大小设置为</a:t>
            </a:r>
            <a:r>
              <a:rPr lang="en-US" altLang="zh-CN" sz="1600" dirty="0">
                <a:solidFill>
                  <a:schemeClr val="bg1">
                    <a:lumMod val="65000"/>
                  </a:schemeClr>
                </a:solidFill>
                <a:latin typeface="Verdana" panose="020B0604030504040204" pitchFamily="34" charset="0"/>
              </a:rPr>
              <a:t>3</a:t>
            </a:r>
            <a:r>
              <a:rPr lang="zh-CN" altLang="en-US" sz="1600" dirty="0">
                <a:solidFill>
                  <a:schemeClr val="bg1">
                    <a:lumMod val="65000"/>
                  </a:schemeClr>
                </a:solidFill>
                <a:latin typeface="Verdana" panose="020B0604030504040204" pitchFamily="34" charset="0"/>
              </a:rPr>
              <a:t>，背景</a:t>
            </a:r>
            <a:r>
              <a:rPr lang="en-US" altLang="zh-CN" sz="1600" dirty="0">
                <a:solidFill>
                  <a:schemeClr val="bg1">
                    <a:lumMod val="65000"/>
                  </a:schemeClr>
                </a:solidFill>
                <a:latin typeface="Verdana" panose="020B0604030504040204" pitchFamily="34" charset="0"/>
              </a:rPr>
              <a:t>r</a:t>
            </a:r>
            <a:r>
              <a:rPr lang="zh-CN" altLang="en-US" sz="1600" dirty="0">
                <a:solidFill>
                  <a:schemeClr val="bg1">
                    <a:lumMod val="65000"/>
                  </a:schemeClr>
                </a:solidFill>
                <a:latin typeface="Verdana" panose="020B0604030504040204" pitchFamily="34" charset="0"/>
              </a:rPr>
              <a:t>，</a:t>
            </a:r>
            <a:r>
              <a:rPr lang="en-US" altLang="zh-CN" sz="1600" dirty="0">
                <a:solidFill>
                  <a:schemeClr val="bg1">
                    <a:lumMod val="65000"/>
                  </a:schemeClr>
                </a:solidFill>
                <a:latin typeface="Verdana" panose="020B0604030504040204" pitchFamily="34" charset="0"/>
              </a:rPr>
              <a:t>g</a:t>
            </a:r>
            <a:r>
              <a:rPr lang="zh-CN" altLang="en-US" sz="1600" dirty="0">
                <a:solidFill>
                  <a:schemeClr val="bg1">
                    <a:lumMod val="65000"/>
                  </a:schemeClr>
                </a:solidFill>
                <a:latin typeface="Verdana" panose="020B0604030504040204" pitchFamily="34" charset="0"/>
              </a:rPr>
              <a:t>，</a:t>
            </a:r>
            <a:r>
              <a:rPr lang="en-US" altLang="zh-CN" sz="1600" dirty="0">
                <a:solidFill>
                  <a:schemeClr val="bg1">
                    <a:lumMod val="65000"/>
                  </a:schemeClr>
                </a:solidFill>
                <a:latin typeface="Verdana" panose="020B0604030504040204" pitchFamily="34" charset="0"/>
              </a:rPr>
              <a:t>b</a:t>
            </a:r>
            <a:r>
              <a:rPr lang="zh-CN" altLang="en-US" sz="1600" dirty="0">
                <a:solidFill>
                  <a:schemeClr val="bg1">
                    <a:lumMod val="65000"/>
                  </a:schemeClr>
                </a:solidFill>
                <a:latin typeface="Verdana" panose="020B0604030504040204" pitchFamily="34" charset="0"/>
              </a:rPr>
              <a:t>：（</a:t>
            </a:r>
            <a:r>
              <a:rPr lang="en-US" altLang="zh-CN" sz="1600" dirty="0">
                <a:solidFill>
                  <a:schemeClr val="bg1">
                    <a:lumMod val="65000"/>
                  </a:schemeClr>
                </a:solidFill>
                <a:latin typeface="Verdana" panose="020B0604030504040204" pitchFamily="34" charset="0"/>
              </a:rPr>
              <a:t>255,255,255</a:t>
            </a:r>
            <a:r>
              <a:rPr lang="zh-CN" altLang="en-US" sz="1600" dirty="0">
                <a:solidFill>
                  <a:schemeClr val="bg1">
                    <a:lumMod val="65000"/>
                  </a:schemeClr>
                </a:solidFill>
                <a:latin typeface="Verdana" panose="020B0604030504040204" pitchFamily="34" charset="0"/>
              </a:rPr>
              <a:t>）</a:t>
            </a:r>
            <a:endParaRPr lang="en-US" altLang="zh-CN" sz="1600" dirty="0">
              <a:solidFill>
                <a:schemeClr val="bg1">
                  <a:lumMod val="65000"/>
                </a:schemeClr>
              </a:solidFill>
              <a:latin typeface="Verdana" panose="020B0604030504040204" pitchFamily="34" charset="0"/>
            </a:endParaRPr>
          </a:p>
          <a:p>
            <a:endParaRPr lang="en-US" altLang="zh-CN" sz="1600" dirty="0">
              <a:solidFill>
                <a:schemeClr val="bg1">
                  <a:lumMod val="65000"/>
                </a:schemeClr>
              </a:solidFill>
              <a:latin typeface="Verdana" panose="020B0604030504040204" pitchFamily="34" charset="0"/>
            </a:endParaRPr>
          </a:p>
          <a:p>
            <a:r>
              <a:rPr lang="zh-CN" altLang="en-US" sz="1600" dirty="0">
                <a:solidFill>
                  <a:schemeClr val="bg1">
                    <a:lumMod val="65000"/>
                  </a:schemeClr>
                </a:solidFill>
                <a:latin typeface="Verdana" panose="020B0604030504040204" pitchFamily="34" charset="0"/>
              </a:rPr>
              <a:t>默认是</a:t>
            </a:r>
            <a:r>
              <a:rPr lang="en-US" altLang="zh-CN" sz="1600" dirty="0">
                <a:solidFill>
                  <a:schemeClr val="bg1">
                    <a:lumMod val="65000"/>
                  </a:schemeClr>
                </a:solidFill>
                <a:latin typeface="Verdana" panose="020B0604030504040204" pitchFamily="34" charset="0"/>
              </a:rPr>
              <a:t>200000</a:t>
            </a:r>
            <a:r>
              <a:rPr lang="zh-CN" altLang="en-US" sz="1600" dirty="0">
                <a:solidFill>
                  <a:schemeClr val="bg1">
                    <a:lumMod val="65000"/>
                  </a:schemeClr>
                </a:solidFill>
                <a:latin typeface="Verdana" panose="020B0604030504040204" pitchFamily="34" charset="0"/>
              </a:rPr>
              <a:t>个点在</a:t>
            </a:r>
            <a:r>
              <a:rPr lang="en-US" altLang="zh-CN" sz="1600" dirty="0">
                <a:solidFill>
                  <a:schemeClr val="bg1">
                    <a:lumMod val="65000"/>
                  </a:schemeClr>
                </a:solidFill>
                <a:latin typeface="Verdana" panose="020B0604030504040204" pitchFamily="34" charset="0"/>
              </a:rPr>
              <a:t>5*5*5</a:t>
            </a:r>
            <a:r>
              <a:rPr lang="zh-CN" altLang="en-US" sz="1600" dirty="0">
                <a:solidFill>
                  <a:schemeClr val="bg1">
                    <a:lumMod val="65000"/>
                  </a:schemeClr>
                </a:solidFill>
                <a:latin typeface="Verdana" panose="020B0604030504040204" pitchFamily="34" charset="0"/>
              </a:rPr>
              <a:t>的空间里随机生成。</a:t>
            </a:r>
            <a:endParaRPr lang="en-US" altLang="zh-CN" sz="1600" dirty="0">
              <a:solidFill>
                <a:schemeClr val="bg1">
                  <a:lumMod val="65000"/>
                </a:schemeClr>
              </a:solidFill>
              <a:latin typeface="Verdana" panose="020B0604030504040204" pitchFamily="34" charset="0"/>
            </a:endParaRPr>
          </a:p>
          <a:p>
            <a:endParaRPr lang="zh-CN" altLang="en-US" sz="1600" dirty="0">
              <a:solidFill>
                <a:schemeClr val="bg1">
                  <a:lumMod val="65000"/>
                </a:schemeClr>
              </a:solidFill>
              <a:latin typeface="Verdana" panose="020B0604030504040204" pitchFamily="34" charset="0"/>
            </a:endParaRPr>
          </a:p>
        </p:txBody>
      </p:sp>
      <p:pic>
        <p:nvPicPr>
          <p:cNvPr id="4" name="qtVtk">
            <a:hlinkClick r:id="" action="ppaction://media"/>
            <a:extLst>
              <a:ext uri="{FF2B5EF4-FFF2-40B4-BE49-F238E27FC236}">
                <a16:creationId xmlns:a16="http://schemas.microsoft.com/office/drawing/2014/main" id="{B5054452-F847-42F8-8EBA-6C1CB6F5CD2D}"/>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154930" y="1632617"/>
            <a:ext cx="5446584" cy="4252812"/>
          </a:xfrm>
          <a:prstGeom prst="rect">
            <a:avLst/>
          </a:prstGeom>
        </p:spPr>
      </p:pic>
    </p:spTree>
    <p:extLst>
      <p:ext uri="{BB962C8B-B14F-4D97-AF65-F5344CB8AC3E}">
        <p14:creationId xmlns:p14="http://schemas.microsoft.com/office/powerpoint/2010/main" val="5993440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9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0E8B9C90-1605-4AAD-A74F-AD814953FB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4682" y="626871"/>
            <a:ext cx="710796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4349569" y="824644"/>
            <a:ext cx="5660697" cy="400110"/>
          </a:xfrm>
          <a:prstGeom prst="rect">
            <a:avLst/>
          </a:prstGeom>
          <a:noFill/>
        </p:spPr>
        <p:txBody>
          <a:bodyPr wrap="square" rtlCol="0">
            <a:spAutoFit/>
          </a:bodyPr>
          <a:lstStyle/>
          <a:p>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的空间做随机生成</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20</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万个随机颜色的点</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380153" y="796458"/>
            <a:ext cx="510889" cy="400110"/>
          </a:xfrm>
          <a:prstGeom prst="rect">
            <a:avLst/>
          </a:prstGeom>
          <a:noFill/>
        </p:spPr>
        <p:txBody>
          <a:bodyPr wrap="square" rtlCol="0">
            <a:spAutoFit/>
          </a:bodyPr>
          <a:lstStyle/>
          <a:p>
            <a:r>
              <a:rPr lang="en-US" altLang="zh-CN" sz="2000" b="1" dirty="0">
                <a:solidFill>
                  <a:schemeClr val="bg1"/>
                </a:solidFill>
              </a:rPr>
              <a:t>06</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28575" y="0"/>
            <a:ext cx="1847619" cy="542857"/>
          </a:xfrm>
          <a:prstGeom prst="rect">
            <a:avLst/>
          </a:prstGeom>
        </p:spPr>
      </p:pic>
      <p:sp>
        <p:nvSpPr>
          <p:cNvPr id="2" name="矩形 1">
            <a:extLst>
              <a:ext uri="{FF2B5EF4-FFF2-40B4-BE49-F238E27FC236}">
                <a16:creationId xmlns:a16="http://schemas.microsoft.com/office/drawing/2014/main" id="{F85BCE4C-E266-4A57-9767-5DB84F231313}"/>
              </a:ext>
            </a:extLst>
          </p:cNvPr>
          <p:cNvSpPr/>
          <p:nvPr/>
        </p:nvSpPr>
        <p:spPr>
          <a:xfrm>
            <a:off x="763898" y="1646451"/>
            <a:ext cx="10151143" cy="4524315"/>
          </a:xfrm>
          <a:prstGeom prst="rect">
            <a:avLst/>
          </a:prstGeom>
        </p:spPr>
        <p:txBody>
          <a:bodyPr wrap="square">
            <a:spAutoFit/>
          </a:bodyPr>
          <a:lstStyle/>
          <a:p>
            <a:r>
              <a:rPr lang="en-US" altLang="zh-CN" sz="1600" dirty="0" err="1">
                <a:solidFill>
                  <a:schemeClr val="bg1">
                    <a:lumMod val="65000"/>
                  </a:schemeClr>
                </a:solidFill>
                <a:latin typeface="Verdana" panose="020B0604030504040204" pitchFamily="34" charset="0"/>
              </a:rPr>
              <a:t>VTk</a:t>
            </a:r>
            <a:r>
              <a:rPr lang="zh-CN" altLang="en-US" sz="1600" dirty="0">
                <a:solidFill>
                  <a:schemeClr val="bg1">
                    <a:lumMod val="65000"/>
                  </a:schemeClr>
                </a:solidFill>
                <a:latin typeface="Verdana" panose="020B0604030504040204" pitchFamily="34" charset="0"/>
              </a:rPr>
              <a:t>通过数据流实现变信息为图形数据的。</a:t>
            </a:r>
          </a:p>
          <a:p>
            <a:r>
              <a:rPr lang="zh-CN" altLang="en-US" sz="1600" dirty="0">
                <a:solidFill>
                  <a:schemeClr val="bg1">
                    <a:lumMod val="65000"/>
                  </a:schemeClr>
                </a:solidFill>
                <a:latin typeface="Verdana" panose="020B0604030504040204" pitchFamily="34" charset="0"/>
              </a:rPr>
              <a:t>数据流一般为：</a:t>
            </a:r>
            <a:r>
              <a:rPr lang="en-US" altLang="zh-CN" sz="1600" dirty="0">
                <a:solidFill>
                  <a:srgbClr val="00B0F0"/>
                </a:solidFill>
                <a:latin typeface="Verdana" panose="020B0604030504040204" pitchFamily="34" charset="0"/>
              </a:rPr>
              <a:t>source—filter—mapper—actor—render—</a:t>
            </a:r>
            <a:r>
              <a:rPr lang="en-US" altLang="zh-CN" sz="1600" dirty="0" err="1">
                <a:solidFill>
                  <a:srgbClr val="00B0F0"/>
                </a:solidFill>
                <a:latin typeface="Verdana" panose="020B0604030504040204" pitchFamily="34" charset="0"/>
              </a:rPr>
              <a:t>renderwindow</a:t>
            </a:r>
            <a:r>
              <a:rPr lang="en-US" altLang="zh-CN" sz="1600" dirty="0">
                <a:solidFill>
                  <a:srgbClr val="00B0F0"/>
                </a:solidFill>
                <a:latin typeface="Verdana" panose="020B0604030504040204" pitchFamily="34" charset="0"/>
              </a:rPr>
              <a:t>—interactor</a:t>
            </a:r>
            <a:r>
              <a:rPr lang="zh-CN" altLang="en-US" sz="1600" dirty="0">
                <a:solidFill>
                  <a:schemeClr val="bg1">
                    <a:lumMod val="65000"/>
                  </a:schemeClr>
                </a:solidFill>
                <a:latin typeface="Verdana" panose="020B0604030504040204" pitchFamily="34" charset="0"/>
              </a:rPr>
              <a:t>。</a:t>
            </a:r>
          </a:p>
          <a:p>
            <a:r>
              <a:rPr lang="zh-CN" altLang="en-US" sz="1600" dirty="0">
                <a:solidFill>
                  <a:schemeClr val="bg1">
                    <a:lumMod val="65000"/>
                  </a:schemeClr>
                </a:solidFill>
                <a:latin typeface="Verdana" panose="020B0604030504040204" pitchFamily="34" charset="0"/>
              </a:rPr>
              <a:t>要理解工作原理，首先明确几个类型：</a:t>
            </a:r>
          </a:p>
          <a:p>
            <a:r>
              <a:rPr lang="en-US" altLang="zh-CN" sz="1600" dirty="0">
                <a:solidFill>
                  <a:schemeClr val="bg1">
                    <a:lumMod val="65000"/>
                  </a:schemeClr>
                </a:solidFill>
                <a:latin typeface="Verdana" panose="020B0604030504040204" pitchFamily="34" charset="0"/>
              </a:rPr>
              <a:t>1.vtkSource(</a:t>
            </a:r>
            <a:r>
              <a:rPr lang="zh-CN" altLang="en-US" sz="1600" dirty="0">
                <a:solidFill>
                  <a:schemeClr val="bg1">
                    <a:lumMod val="65000"/>
                  </a:schemeClr>
                </a:solidFill>
                <a:latin typeface="Verdana" panose="020B0604030504040204" pitchFamily="34" charset="0"/>
              </a:rPr>
              <a:t>数据源</a:t>
            </a:r>
            <a:r>
              <a:rPr lang="en-US" altLang="zh-CN" sz="1600" dirty="0">
                <a:solidFill>
                  <a:schemeClr val="bg1">
                    <a:lumMod val="65000"/>
                  </a:schemeClr>
                </a:solidFill>
                <a:latin typeface="Verdana" panose="020B0604030504040204" pitchFamily="34" charset="0"/>
              </a:rPr>
              <a:t>)   </a:t>
            </a:r>
            <a:r>
              <a:rPr lang="zh-CN" altLang="en-US" sz="1600" dirty="0">
                <a:solidFill>
                  <a:schemeClr val="bg1">
                    <a:lumMod val="65000"/>
                  </a:schemeClr>
                </a:solidFill>
                <a:latin typeface="Verdana" panose="020B0604030504040204" pitchFamily="34" charset="0"/>
              </a:rPr>
              <a:t>这个就好比一个剧本里面的角色，让演员知道要演的是什么人物。</a:t>
            </a:r>
          </a:p>
          <a:p>
            <a:r>
              <a:rPr lang="zh-CN" altLang="en-US" sz="1600" dirty="0">
                <a:solidFill>
                  <a:schemeClr val="bg1">
                    <a:lumMod val="65000"/>
                  </a:schemeClr>
                </a:solidFill>
                <a:latin typeface="Verdana" panose="020B0604030504040204" pitchFamily="34" charset="0"/>
              </a:rPr>
              <a:t> 数据源有：</a:t>
            </a:r>
            <a:r>
              <a:rPr lang="en-US" altLang="zh-CN" sz="1600" dirty="0" err="1">
                <a:solidFill>
                  <a:schemeClr val="bg1">
                    <a:lumMod val="65000"/>
                  </a:schemeClr>
                </a:solidFill>
                <a:latin typeface="Verdana" panose="020B0604030504040204" pitchFamily="34" charset="0"/>
              </a:rPr>
              <a:t>vtkConeSource</a:t>
            </a:r>
            <a:r>
              <a:rPr lang="zh-CN" altLang="en-US" sz="1600" dirty="0">
                <a:solidFill>
                  <a:schemeClr val="bg1">
                    <a:lumMod val="65000"/>
                  </a:schemeClr>
                </a:solidFill>
                <a:latin typeface="Verdana" panose="020B0604030504040204" pitchFamily="34" charset="0"/>
              </a:rPr>
              <a:t>，</a:t>
            </a:r>
            <a:r>
              <a:rPr lang="en-US" altLang="zh-CN" sz="1600" dirty="0" err="1">
                <a:solidFill>
                  <a:schemeClr val="bg1">
                    <a:lumMod val="65000"/>
                  </a:schemeClr>
                </a:solidFill>
                <a:latin typeface="Verdana" panose="020B0604030504040204" pitchFamily="34" charset="0"/>
              </a:rPr>
              <a:t>vtkSphereSource,vtkOutlineSource</a:t>
            </a:r>
            <a:r>
              <a:rPr lang="en-US" altLang="zh-CN" sz="1600" dirty="0">
                <a:solidFill>
                  <a:schemeClr val="bg1">
                    <a:lumMod val="65000"/>
                  </a:schemeClr>
                </a:solidFill>
                <a:latin typeface="Verdana" panose="020B0604030504040204" pitchFamily="34" charset="0"/>
              </a:rPr>
              <a:t>...</a:t>
            </a:r>
            <a:r>
              <a:rPr lang="zh-CN" altLang="en-US" sz="1600" dirty="0">
                <a:solidFill>
                  <a:schemeClr val="bg1">
                    <a:lumMod val="65000"/>
                  </a:schemeClr>
                </a:solidFill>
                <a:latin typeface="Verdana" panose="020B0604030504040204" pitchFamily="34" charset="0"/>
              </a:rPr>
              <a:t>等等。</a:t>
            </a:r>
          </a:p>
          <a:p>
            <a:r>
              <a:rPr lang="zh-CN" altLang="en-US" sz="1600" dirty="0">
                <a:solidFill>
                  <a:schemeClr val="bg1">
                    <a:lumMod val="65000"/>
                  </a:schemeClr>
                </a:solidFill>
                <a:latin typeface="Verdana" panose="020B0604030504040204" pitchFamily="34" charset="0"/>
              </a:rPr>
              <a:t> 它们都继承与</a:t>
            </a:r>
            <a:r>
              <a:rPr lang="en-US" altLang="zh-CN" sz="1600" dirty="0" err="1">
                <a:solidFill>
                  <a:schemeClr val="bg1">
                    <a:lumMod val="65000"/>
                  </a:schemeClr>
                </a:solidFill>
                <a:latin typeface="Verdana" panose="020B0604030504040204" pitchFamily="34" charset="0"/>
              </a:rPr>
              <a:t>vtkPolyDataAlgorithm</a:t>
            </a:r>
            <a:r>
              <a:rPr lang="zh-CN" altLang="en-US" sz="1600" dirty="0">
                <a:solidFill>
                  <a:schemeClr val="bg1">
                    <a:lumMod val="65000"/>
                  </a:schemeClr>
                </a:solidFill>
                <a:latin typeface="Verdana" panose="020B0604030504040204" pitchFamily="34" charset="0"/>
              </a:rPr>
              <a:t>类，该类用于提供不同的类型的数据源</a:t>
            </a:r>
          </a:p>
          <a:p>
            <a:r>
              <a:rPr lang="en-US" altLang="zh-CN" sz="1600" dirty="0">
                <a:solidFill>
                  <a:schemeClr val="bg1">
                    <a:lumMod val="65000"/>
                  </a:schemeClr>
                </a:solidFill>
                <a:latin typeface="Verdana" panose="020B0604030504040204" pitchFamily="34" charset="0"/>
              </a:rPr>
              <a:t>2.vtkMapper(</a:t>
            </a:r>
            <a:r>
              <a:rPr lang="zh-CN" altLang="en-US" sz="1600" dirty="0">
                <a:solidFill>
                  <a:schemeClr val="bg1">
                    <a:lumMod val="65000"/>
                  </a:schemeClr>
                </a:solidFill>
                <a:latin typeface="Verdana" panose="020B0604030504040204" pitchFamily="34" charset="0"/>
              </a:rPr>
              <a:t>映射器</a:t>
            </a:r>
            <a:r>
              <a:rPr lang="en-US" altLang="zh-CN" sz="1600" dirty="0">
                <a:solidFill>
                  <a:schemeClr val="bg1">
                    <a:lumMod val="65000"/>
                  </a:schemeClr>
                </a:solidFill>
                <a:latin typeface="Verdana" panose="020B0604030504040204" pitchFamily="34" charset="0"/>
              </a:rPr>
              <a:t>)   </a:t>
            </a:r>
            <a:r>
              <a:rPr lang="zh-CN" altLang="en-US" sz="1600" dirty="0">
                <a:solidFill>
                  <a:schemeClr val="bg1">
                    <a:lumMod val="65000"/>
                  </a:schemeClr>
                </a:solidFill>
                <a:latin typeface="Verdana" panose="020B0604030504040204" pitchFamily="34" charset="0"/>
              </a:rPr>
              <a:t>它就像是一个剧本，应该如何塑造角色的装扮</a:t>
            </a:r>
          </a:p>
          <a:p>
            <a:r>
              <a:rPr lang="zh-CN" altLang="en-US" sz="1600" dirty="0">
                <a:solidFill>
                  <a:schemeClr val="bg1">
                    <a:lumMod val="65000"/>
                  </a:schemeClr>
                </a:solidFill>
                <a:latin typeface="Verdana" panose="020B0604030504040204" pitchFamily="34" charset="0"/>
              </a:rPr>
              <a:t> 映射器有：</a:t>
            </a:r>
            <a:r>
              <a:rPr lang="en-US" altLang="zh-CN" sz="1600" dirty="0" err="1">
                <a:solidFill>
                  <a:schemeClr val="bg1">
                    <a:lumMod val="65000"/>
                  </a:schemeClr>
                </a:solidFill>
                <a:latin typeface="Verdana" panose="020B0604030504040204" pitchFamily="34" charset="0"/>
              </a:rPr>
              <a:t>vtkDataSetMapper,vtkMultiGroupPolyDataMapper,vtkPolyDataMapper</a:t>
            </a:r>
            <a:r>
              <a:rPr lang="zh-CN" altLang="en-US" sz="1600" dirty="0">
                <a:solidFill>
                  <a:schemeClr val="bg1">
                    <a:lumMod val="65000"/>
                  </a:schemeClr>
                </a:solidFill>
                <a:latin typeface="Verdana" panose="020B0604030504040204" pitchFamily="34" charset="0"/>
              </a:rPr>
              <a:t>。</a:t>
            </a:r>
          </a:p>
          <a:p>
            <a:r>
              <a:rPr lang="zh-CN" altLang="en-US" sz="1600" dirty="0">
                <a:solidFill>
                  <a:schemeClr val="bg1">
                    <a:lumMod val="65000"/>
                  </a:schemeClr>
                </a:solidFill>
                <a:latin typeface="Verdana" panose="020B0604030504040204" pitchFamily="34" charset="0"/>
              </a:rPr>
              <a:t> 它们都继承于</a:t>
            </a:r>
            <a:r>
              <a:rPr lang="en-US" altLang="zh-CN" sz="1600" dirty="0" err="1">
                <a:solidFill>
                  <a:schemeClr val="bg1">
                    <a:lumMod val="65000"/>
                  </a:schemeClr>
                </a:solidFill>
                <a:latin typeface="Verdana" panose="020B0604030504040204" pitchFamily="34" charset="0"/>
              </a:rPr>
              <a:t>vtkMapper</a:t>
            </a:r>
            <a:r>
              <a:rPr lang="zh-CN" altLang="en-US" sz="1600" dirty="0">
                <a:solidFill>
                  <a:schemeClr val="bg1">
                    <a:lumMod val="65000"/>
                  </a:schemeClr>
                </a:solidFill>
                <a:latin typeface="Verdana" panose="020B0604030504040204" pitchFamily="34" charset="0"/>
              </a:rPr>
              <a:t>类。</a:t>
            </a:r>
            <a:r>
              <a:rPr lang="zh-CN" altLang="en-US" sz="1600" b="1" u="sng" dirty="0">
                <a:solidFill>
                  <a:srgbClr val="FFC000"/>
                </a:solidFill>
                <a:latin typeface="Verdana" panose="020B0604030504040204" pitchFamily="34" charset="0"/>
              </a:rPr>
              <a:t>所有的数据对象都要通过映射器</a:t>
            </a:r>
            <a:r>
              <a:rPr lang="en-US" altLang="zh-CN" sz="1600" b="1" u="sng" dirty="0">
                <a:solidFill>
                  <a:srgbClr val="FFC000"/>
                </a:solidFill>
                <a:latin typeface="Verdana" panose="020B0604030504040204" pitchFamily="34" charset="0"/>
              </a:rPr>
              <a:t>Mapper</a:t>
            </a:r>
            <a:r>
              <a:rPr lang="zh-CN" altLang="en-US" sz="1600" b="1" u="sng" dirty="0">
                <a:solidFill>
                  <a:srgbClr val="FFC000"/>
                </a:solidFill>
                <a:latin typeface="Verdana" panose="020B0604030504040204" pitchFamily="34" charset="0"/>
              </a:rPr>
              <a:t>映射到</a:t>
            </a:r>
            <a:r>
              <a:rPr lang="en-US" altLang="zh-CN" sz="1600" b="1" u="sng" dirty="0" err="1">
                <a:solidFill>
                  <a:srgbClr val="FFC000"/>
                </a:solidFill>
                <a:latin typeface="Verdana" panose="020B0604030504040204" pitchFamily="34" charset="0"/>
              </a:rPr>
              <a:t>vtkActor</a:t>
            </a:r>
            <a:r>
              <a:rPr lang="zh-CN" altLang="en-US" sz="1600" b="1" u="sng" dirty="0">
                <a:solidFill>
                  <a:srgbClr val="FFC000"/>
                </a:solidFill>
                <a:latin typeface="Verdana" panose="020B0604030504040204" pitchFamily="34" charset="0"/>
              </a:rPr>
              <a:t>中。</a:t>
            </a:r>
            <a:endParaRPr lang="zh-CN" altLang="en-US" sz="1600" dirty="0">
              <a:solidFill>
                <a:srgbClr val="FFC000"/>
              </a:solidFill>
              <a:latin typeface="Verdana" panose="020B0604030504040204" pitchFamily="34" charset="0"/>
            </a:endParaRPr>
          </a:p>
          <a:p>
            <a:r>
              <a:rPr lang="en-US" altLang="zh-CN" sz="1600" dirty="0">
                <a:solidFill>
                  <a:schemeClr val="bg1">
                    <a:lumMod val="65000"/>
                  </a:schemeClr>
                </a:solidFill>
                <a:latin typeface="Verdana" panose="020B0604030504040204" pitchFamily="34" charset="0"/>
              </a:rPr>
              <a:t>3.vtkActor(</a:t>
            </a:r>
            <a:r>
              <a:rPr lang="zh-CN" altLang="en-US" sz="1600" dirty="0">
                <a:solidFill>
                  <a:schemeClr val="bg1">
                    <a:lumMod val="65000"/>
                  </a:schemeClr>
                </a:solidFill>
                <a:latin typeface="Verdana" panose="020B0604030504040204" pitchFamily="34" charset="0"/>
              </a:rPr>
              <a:t>演员） 有了剧本，有了角色，得找个真人来演出这个剧本了。</a:t>
            </a:r>
          </a:p>
          <a:p>
            <a:r>
              <a:rPr lang="zh-CN" altLang="en-US" sz="1600" dirty="0">
                <a:solidFill>
                  <a:schemeClr val="bg1">
                    <a:lumMod val="65000"/>
                  </a:schemeClr>
                </a:solidFill>
                <a:latin typeface="Verdana" panose="020B0604030504040204" pitchFamily="34" charset="0"/>
              </a:rPr>
              <a:t> 该类继承于</a:t>
            </a:r>
            <a:r>
              <a:rPr lang="en-US" altLang="zh-CN" sz="1600" dirty="0">
                <a:solidFill>
                  <a:schemeClr val="bg1">
                    <a:lumMod val="65000"/>
                  </a:schemeClr>
                </a:solidFill>
                <a:latin typeface="Verdana" panose="020B0604030504040204" pitchFamily="34" charset="0"/>
              </a:rPr>
              <a:t>vtkProp3D,</a:t>
            </a:r>
            <a:r>
              <a:rPr lang="zh-CN" altLang="en-US" sz="1600" dirty="0">
                <a:solidFill>
                  <a:schemeClr val="bg1">
                    <a:lumMod val="65000"/>
                  </a:schemeClr>
                </a:solidFill>
                <a:latin typeface="Verdana" panose="020B0604030504040204" pitchFamily="34" charset="0"/>
              </a:rPr>
              <a:t>有</a:t>
            </a:r>
            <a:r>
              <a:rPr lang="en-US" altLang="zh-CN" sz="1600" dirty="0">
                <a:solidFill>
                  <a:schemeClr val="bg1">
                    <a:lumMod val="65000"/>
                  </a:schemeClr>
                </a:solidFill>
                <a:latin typeface="Verdana" panose="020B0604030504040204" pitchFamily="34" charset="0"/>
              </a:rPr>
              <a:t>4</a:t>
            </a:r>
            <a:r>
              <a:rPr lang="zh-CN" altLang="en-US" sz="1600" dirty="0">
                <a:solidFill>
                  <a:schemeClr val="bg1">
                    <a:lumMod val="65000"/>
                  </a:schemeClr>
                </a:solidFill>
                <a:latin typeface="Verdana" panose="020B0604030504040204" pitchFamily="34" charset="0"/>
              </a:rPr>
              <a:t>个子类：</a:t>
            </a:r>
            <a:r>
              <a:rPr lang="en-US" altLang="zh-CN" sz="1600" dirty="0" err="1">
                <a:solidFill>
                  <a:schemeClr val="bg1">
                    <a:lumMod val="65000"/>
                  </a:schemeClr>
                </a:solidFill>
                <a:latin typeface="Verdana" panose="020B0604030504040204" pitchFamily="34" charset="0"/>
              </a:rPr>
              <a:t>vtkFollow,vtkLODActor,vtkMesaActor,vtkOpenGLActor</a:t>
            </a:r>
            <a:r>
              <a:rPr lang="en-US" altLang="zh-CN" sz="1600" dirty="0">
                <a:solidFill>
                  <a:schemeClr val="bg1">
                    <a:lumMod val="65000"/>
                  </a:schemeClr>
                </a:solidFill>
                <a:latin typeface="Verdana" panose="020B0604030504040204" pitchFamily="34" charset="0"/>
              </a:rPr>
              <a:t>.</a:t>
            </a:r>
          </a:p>
          <a:p>
            <a:r>
              <a:rPr lang="en-US" altLang="zh-CN" sz="1600" dirty="0">
                <a:solidFill>
                  <a:schemeClr val="bg1">
                    <a:lumMod val="65000"/>
                  </a:schemeClr>
                </a:solidFill>
                <a:latin typeface="Verdana" panose="020B0604030504040204" pitchFamily="34" charset="0"/>
              </a:rPr>
              <a:t>4.vtkRenderer(</a:t>
            </a:r>
            <a:r>
              <a:rPr lang="zh-CN" altLang="en-US" sz="1600" dirty="0">
                <a:solidFill>
                  <a:schemeClr val="bg1">
                    <a:lumMod val="65000"/>
                  </a:schemeClr>
                </a:solidFill>
                <a:latin typeface="Verdana" panose="020B0604030504040204" pitchFamily="34" charset="0"/>
              </a:rPr>
              <a:t>渲染器</a:t>
            </a:r>
            <a:r>
              <a:rPr lang="en-US" altLang="zh-CN" sz="1600" dirty="0">
                <a:solidFill>
                  <a:schemeClr val="bg1">
                    <a:lumMod val="65000"/>
                  </a:schemeClr>
                </a:solidFill>
                <a:latin typeface="Verdana" panose="020B0604030504040204" pitchFamily="34" charset="0"/>
              </a:rPr>
              <a:t>)   </a:t>
            </a:r>
            <a:r>
              <a:rPr lang="zh-CN" altLang="en-US" sz="1600" dirty="0">
                <a:solidFill>
                  <a:schemeClr val="bg1">
                    <a:lumMod val="65000"/>
                  </a:schemeClr>
                </a:solidFill>
                <a:latin typeface="Verdana" panose="020B0604030504040204" pitchFamily="34" charset="0"/>
              </a:rPr>
              <a:t>这个过程就相当于对演员进行化妆并布置场景；</a:t>
            </a:r>
          </a:p>
          <a:p>
            <a:r>
              <a:rPr lang="zh-CN" altLang="en-US" sz="1600" dirty="0">
                <a:solidFill>
                  <a:schemeClr val="bg1">
                    <a:lumMod val="65000"/>
                  </a:schemeClr>
                </a:solidFill>
                <a:latin typeface="Verdana" panose="020B0604030504040204" pitchFamily="34" charset="0"/>
              </a:rPr>
              <a:t> 该类继承于</a:t>
            </a:r>
            <a:r>
              <a:rPr lang="en-US" altLang="zh-CN" sz="1600" dirty="0" err="1">
                <a:solidFill>
                  <a:schemeClr val="bg1">
                    <a:lumMod val="65000"/>
                  </a:schemeClr>
                </a:solidFill>
                <a:latin typeface="Verdana" panose="020B0604030504040204" pitchFamily="34" charset="0"/>
              </a:rPr>
              <a:t>vtkViewport</a:t>
            </a:r>
            <a:r>
              <a:rPr lang="en-US" altLang="zh-CN" sz="1600" dirty="0">
                <a:solidFill>
                  <a:schemeClr val="bg1">
                    <a:lumMod val="65000"/>
                  </a:schemeClr>
                </a:solidFill>
                <a:latin typeface="Verdana" panose="020B0604030504040204" pitchFamily="34" charset="0"/>
              </a:rPr>
              <a:t>,</a:t>
            </a:r>
            <a:r>
              <a:rPr lang="zh-CN" altLang="en-US" sz="1600" dirty="0">
                <a:solidFill>
                  <a:schemeClr val="bg1">
                    <a:lumMod val="65000"/>
                  </a:schemeClr>
                </a:solidFill>
                <a:latin typeface="Verdana" panose="020B0604030504040204" pitchFamily="34" charset="0"/>
              </a:rPr>
              <a:t>有</a:t>
            </a:r>
            <a:r>
              <a:rPr lang="en-US" altLang="zh-CN" sz="1600" dirty="0">
                <a:solidFill>
                  <a:schemeClr val="bg1">
                    <a:lumMod val="65000"/>
                  </a:schemeClr>
                </a:solidFill>
                <a:latin typeface="Verdana" panose="020B0604030504040204" pitchFamily="34" charset="0"/>
              </a:rPr>
              <a:t>2</a:t>
            </a:r>
            <a:r>
              <a:rPr lang="zh-CN" altLang="en-US" sz="1600" dirty="0">
                <a:solidFill>
                  <a:schemeClr val="bg1">
                    <a:lumMod val="65000"/>
                  </a:schemeClr>
                </a:solidFill>
                <a:latin typeface="Verdana" panose="020B0604030504040204" pitchFamily="34" charset="0"/>
              </a:rPr>
              <a:t>个子类：</a:t>
            </a:r>
            <a:r>
              <a:rPr lang="en-US" altLang="zh-CN" sz="1600" dirty="0" err="1">
                <a:solidFill>
                  <a:schemeClr val="bg1">
                    <a:lumMod val="65000"/>
                  </a:schemeClr>
                </a:solidFill>
                <a:latin typeface="Verdana" panose="020B0604030504040204" pitchFamily="34" charset="0"/>
              </a:rPr>
              <a:t>vtkMesaRender,vtkOpenGLRender</a:t>
            </a:r>
            <a:r>
              <a:rPr lang="en-US" altLang="zh-CN" sz="1600" dirty="0">
                <a:solidFill>
                  <a:schemeClr val="bg1">
                    <a:lumMod val="65000"/>
                  </a:schemeClr>
                </a:solidFill>
                <a:latin typeface="Verdana" panose="020B0604030504040204" pitchFamily="34" charset="0"/>
              </a:rPr>
              <a:t>.</a:t>
            </a:r>
          </a:p>
          <a:p>
            <a:r>
              <a:rPr lang="en-US" altLang="zh-CN" sz="1600" dirty="0">
                <a:solidFill>
                  <a:schemeClr val="bg1">
                    <a:lumMod val="65000"/>
                  </a:schemeClr>
                </a:solidFill>
                <a:latin typeface="Verdana" panose="020B0604030504040204" pitchFamily="34" charset="0"/>
              </a:rPr>
              <a:t> </a:t>
            </a:r>
            <a:r>
              <a:rPr lang="zh-CN" altLang="en-US" sz="1600" dirty="0">
                <a:solidFill>
                  <a:schemeClr val="bg1">
                    <a:lumMod val="65000"/>
                  </a:schemeClr>
                </a:solidFill>
                <a:latin typeface="Verdana" panose="020B0604030504040204" pitchFamily="34" charset="0"/>
              </a:rPr>
              <a:t>该类另外一个作用是设置窗口</a:t>
            </a:r>
            <a:r>
              <a:rPr lang="en-US" altLang="zh-CN" sz="1600" dirty="0" err="1">
                <a:solidFill>
                  <a:schemeClr val="bg1">
                    <a:lumMod val="65000"/>
                  </a:schemeClr>
                </a:solidFill>
                <a:latin typeface="Verdana" panose="020B0604030504040204" pitchFamily="34" charset="0"/>
              </a:rPr>
              <a:t>vtkRenderWindow</a:t>
            </a:r>
            <a:r>
              <a:rPr lang="zh-CN" altLang="en-US" sz="1600" dirty="0">
                <a:solidFill>
                  <a:schemeClr val="bg1">
                    <a:lumMod val="65000"/>
                  </a:schemeClr>
                </a:solidFill>
                <a:latin typeface="Verdana" panose="020B0604030504040204" pitchFamily="34" charset="0"/>
              </a:rPr>
              <a:t>的背景</a:t>
            </a:r>
            <a:r>
              <a:rPr lang="en-US" altLang="zh-CN" sz="1600" dirty="0">
                <a:solidFill>
                  <a:schemeClr val="bg1">
                    <a:lumMod val="65000"/>
                  </a:schemeClr>
                </a:solidFill>
                <a:latin typeface="Verdana" panose="020B0604030504040204" pitchFamily="34" charset="0"/>
              </a:rPr>
              <a:t>.</a:t>
            </a:r>
          </a:p>
          <a:p>
            <a:r>
              <a:rPr lang="en-US" altLang="zh-CN" sz="1600" dirty="0">
                <a:solidFill>
                  <a:schemeClr val="bg1">
                    <a:lumMod val="65000"/>
                  </a:schemeClr>
                </a:solidFill>
                <a:latin typeface="Verdana" panose="020B0604030504040204" pitchFamily="34" charset="0"/>
              </a:rPr>
              <a:t>5.vtkRenderWindow(</a:t>
            </a:r>
            <a:r>
              <a:rPr lang="zh-CN" altLang="en-US" sz="1600" dirty="0">
                <a:solidFill>
                  <a:schemeClr val="bg1">
                    <a:lumMod val="65000"/>
                  </a:schemeClr>
                </a:solidFill>
                <a:latin typeface="Verdana" panose="020B0604030504040204" pitchFamily="34" charset="0"/>
              </a:rPr>
              <a:t>窗口</a:t>
            </a:r>
            <a:r>
              <a:rPr lang="en-US" altLang="zh-CN" sz="1600" dirty="0">
                <a:solidFill>
                  <a:schemeClr val="bg1">
                    <a:lumMod val="65000"/>
                  </a:schemeClr>
                </a:solidFill>
                <a:latin typeface="Verdana" panose="020B0604030504040204" pitchFamily="34" charset="0"/>
              </a:rPr>
              <a:t>)    </a:t>
            </a:r>
            <a:r>
              <a:rPr lang="zh-CN" altLang="en-US" sz="1600" dirty="0">
                <a:solidFill>
                  <a:schemeClr val="bg1">
                    <a:lumMod val="65000"/>
                  </a:schemeClr>
                </a:solidFill>
                <a:latin typeface="Verdana" panose="020B0604030504040204" pitchFamily="34" charset="0"/>
              </a:rPr>
              <a:t>这个就相当于个舞台 ，把准备好的演员放进去，准备表演了；</a:t>
            </a:r>
          </a:p>
          <a:p>
            <a:r>
              <a:rPr lang="zh-CN" altLang="en-US" sz="1600" dirty="0">
                <a:solidFill>
                  <a:schemeClr val="bg1">
                    <a:lumMod val="65000"/>
                  </a:schemeClr>
                </a:solidFill>
                <a:latin typeface="Verdana" panose="020B0604030504040204" pitchFamily="34" charset="0"/>
              </a:rPr>
              <a:t> 该类继承于</a:t>
            </a:r>
            <a:r>
              <a:rPr lang="en-US" altLang="zh-CN" sz="1600" dirty="0" err="1">
                <a:solidFill>
                  <a:schemeClr val="bg1">
                    <a:lumMod val="65000"/>
                  </a:schemeClr>
                </a:solidFill>
                <a:latin typeface="Verdana" panose="020B0604030504040204" pitchFamily="34" charset="0"/>
              </a:rPr>
              <a:t>vtkWindow</a:t>
            </a:r>
            <a:r>
              <a:rPr lang="en-US" altLang="zh-CN" sz="1600" dirty="0">
                <a:solidFill>
                  <a:schemeClr val="bg1">
                    <a:lumMod val="65000"/>
                  </a:schemeClr>
                </a:solidFill>
                <a:latin typeface="Verdana" panose="020B0604030504040204" pitchFamily="34" charset="0"/>
              </a:rPr>
              <a:t>,</a:t>
            </a:r>
            <a:r>
              <a:rPr lang="zh-CN" altLang="en-US" sz="1600" dirty="0">
                <a:solidFill>
                  <a:schemeClr val="bg1">
                    <a:lumMod val="65000"/>
                  </a:schemeClr>
                </a:solidFill>
                <a:latin typeface="Verdana" panose="020B0604030504040204" pitchFamily="34" charset="0"/>
              </a:rPr>
              <a:t>有</a:t>
            </a:r>
            <a:r>
              <a:rPr lang="en-US" altLang="zh-CN" sz="1600" dirty="0">
                <a:solidFill>
                  <a:schemeClr val="bg1">
                    <a:lumMod val="65000"/>
                  </a:schemeClr>
                </a:solidFill>
                <a:latin typeface="Verdana" panose="020B0604030504040204" pitchFamily="34" charset="0"/>
              </a:rPr>
              <a:t>2</a:t>
            </a:r>
            <a:r>
              <a:rPr lang="zh-CN" altLang="en-US" sz="1600" dirty="0">
                <a:solidFill>
                  <a:schemeClr val="bg1">
                    <a:lumMod val="65000"/>
                  </a:schemeClr>
                </a:solidFill>
                <a:latin typeface="Verdana" panose="020B0604030504040204" pitchFamily="34" charset="0"/>
              </a:rPr>
              <a:t>个子类：</a:t>
            </a:r>
            <a:r>
              <a:rPr lang="en-US" altLang="zh-CN" sz="1600" dirty="0" err="1">
                <a:solidFill>
                  <a:schemeClr val="bg1">
                    <a:lumMod val="65000"/>
                  </a:schemeClr>
                </a:solidFill>
                <a:latin typeface="Verdana" panose="020B0604030504040204" pitchFamily="34" charset="0"/>
              </a:rPr>
              <a:t>vtkMesaWindow,vtkOpenGLWindow</a:t>
            </a:r>
            <a:r>
              <a:rPr lang="en-US" altLang="zh-CN" sz="1600" dirty="0">
                <a:solidFill>
                  <a:schemeClr val="bg1">
                    <a:lumMod val="65000"/>
                  </a:schemeClr>
                </a:solidFill>
                <a:latin typeface="Verdana" panose="020B0604030504040204" pitchFamily="34" charset="0"/>
              </a:rPr>
              <a:t>.</a:t>
            </a:r>
          </a:p>
          <a:p>
            <a:r>
              <a:rPr lang="en-US" altLang="zh-CN" sz="1600" dirty="0">
                <a:solidFill>
                  <a:schemeClr val="bg1">
                    <a:lumMod val="65000"/>
                  </a:schemeClr>
                </a:solidFill>
                <a:latin typeface="Verdana" panose="020B0604030504040204" pitchFamily="34" charset="0"/>
              </a:rPr>
              <a:t>6.vtkRenderWindowInteractor(</a:t>
            </a:r>
            <a:r>
              <a:rPr lang="zh-CN" altLang="en-US" sz="1600" dirty="0">
                <a:solidFill>
                  <a:schemeClr val="bg1">
                    <a:lumMod val="65000"/>
                  </a:schemeClr>
                </a:solidFill>
                <a:latin typeface="Verdana" panose="020B0604030504040204" pitchFamily="34" charset="0"/>
              </a:rPr>
              <a:t>窗口交互器</a:t>
            </a:r>
            <a:r>
              <a:rPr lang="en-US" altLang="zh-CN" sz="1600" dirty="0">
                <a:solidFill>
                  <a:schemeClr val="bg1">
                    <a:lumMod val="65000"/>
                  </a:schemeClr>
                </a:solidFill>
                <a:latin typeface="Verdana" panose="020B0604030504040204" pitchFamily="34" charset="0"/>
              </a:rPr>
              <a:t>)    </a:t>
            </a:r>
            <a:r>
              <a:rPr lang="zh-CN" altLang="en-US" sz="1600" dirty="0">
                <a:solidFill>
                  <a:schemeClr val="bg1">
                    <a:lumMod val="65000"/>
                  </a:schemeClr>
                </a:solidFill>
                <a:latin typeface="Verdana" panose="020B0604030504040204" pitchFamily="34" charset="0"/>
              </a:rPr>
              <a:t>这个像摄像机，用于捕捉演员的动作，然后传给导演看</a:t>
            </a:r>
          </a:p>
          <a:p>
            <a:r>
              <a:rPr lang="en-US" altLang="zh-CN" sz="1600" dirty="0">
                <a:solidFill>
                  <a:schemeClr val="bg1">
                    <a:lumMod val="65000"/>
                  </a:schemeClr>
                </a:solidFill>
                <a:latin typeface="Verdana" panose="020B0604030504040204" pitchFamily="34" charset="0"/>
              </a:rPr>
              <a:t>7.vtkInteractorObserver(</a:t>
            </a:r>
            <a:r>
              <a:rPr lang="zh-CN" altLang="en-US" sz="1600" dirty="0">
                <a:solidFill>
                  <a:schemeClr val="bg1">
                    <a:lumMod val="65000"/>
                  </a:schemeClr>
                </a:solidFill>
                <a:latin typeface="Verdana" panose="020B0604030504040204" pitchFamily="34" charset="0"/>
              </a:rPr>
              <a:t>观察者</a:t>
            </a:r>
            <a:r>
              <a:rPr lang="en-US" altLang="zh-CN" sz="1600" dirty="0">
                <a:solidFill>
                  <a:schemeClr val="bg1">
                    <a:lumMod val="65000"/>
                  </a:schemeClr>
                </a:solidFill>
                <a:latin typeface="Verdana" panose="020B0604030504040204" pitchFamily="34" charset="0"/>
              </a:rPr>
              <a:t>)        </a:t>
            </a:r>
            <a:r>
              <a:rPr lang="zh-CN" altLang="en-US" sz="1600" dirty="0">
                <a:solidFill>
                  <a:schemeClr val="bg1">
                    <a:lumMod val="65000"/>
                  </a:schemeClr>
                </a:solidFill>
                <a:latin typeface="Verdana" panose="020B0604030504040204" pitchFamily="34" charset="0"/>
              </a:rPr>
              <a:t>有点导演的意思，导演通过观看录像后，做出一系列调整</a:t>
            </a:r>
          </a:p>
        </p:txBody>
      </p:sp>
    </p:spTree>
    <p:extLst>
      <p:ext uri="{BB962C8B-B14F-4D97-AF65-F5344CB8AC3E}">
        <p14:creationId xmlns:p14="http://schemas.microsoft.com/office/powerpoint/2010/main" val="643332080"/>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0E8B9C90-1605-4AAD-A74F-AD814953FB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4682" y="626871"/>
            <a:ext cx="710796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4349569" y="824644"/>
            <a:ext cx="5660697" cy="400110"/>
          </a:xfrm>
          <a:prstGeom prst="rect">
            <a:avLst/>
          </a:prstGeom>
          <a:noFill/>
        </p:spPr>
        <p:txBody>
          <a:bodyPr wrap="square" rtlCol="0">
            <a:spAutoFit/>
          </a:bodyPr>
          <a:lstStyle/>
          <a:p>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的空间做随机生成</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20</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万个随机颜色的点</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380153" y="796458"/>
            <a:ext cx="510889" cy="400110"/>
          </a:xfrm>
          <a:prstGeom prst="rect">
            <a:avLst/>
          </a:prstGeom>
          <a:noFill/>
        </p:spPr>
        <p:txBody>
          <a:bodyPr wrap="square" rtlCol="0">
            <a:spAutoFit/>
          </a:bodyPr>
          <a:lstStyle/>
          <a:p>
            <a:r>
              <a:rPr lang="en-US" altLang="zh-CN" sz="2000" b="1" dirty="0">
                <a:solidFill>
                  <a:schemeClr val="bg1"/>
                </a:solidFill>
              </a:rPr>
              <a:t>06</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28575" y="0"/>
            <a:ext cx="1847619" cy="542857"/>
          </a:xfrm>
          <a:prstGeom prst="rect">
            <a:avLst/>
          </a:prstGeom>
        </p:spPr>
      </p:pic>
      <p:sp>
        <p:nvSpPr>
          <p:cNvPr id="3" name="矩形 2">
            <a:extLst>
              <a:ext uri="{FF2B5EF4-FFF2-40B4-BE49-F238E27FC236}">
                <a16:creationId xmlns:a16="http://schemas.microsoft.com/office/drawing/2014/main" id="{502A5FE0-66ED-43A2-A420-8F32C36373FE}"/>
              </a:ext>
            </a:extLst>
          </p:cNvPr>
          <p:cNvSpPr/>
          <p:nvPr/>
        </p:nvSpPr>
        <p:spPr>
          <a:xfrm>
            <a:off x="1107330" y="2738311"/>
            <a:ext cx="10222670" cy="1200329"/>
          </a:xfrm>
          <a:prstGeom prst="rect">
            <a:avLst/>
          </a:prstGeom>
        </p:spPr>
        <p:txBody>
          <a:bodyPr wrap="none">
            <a:spAutoFit/>
          </a:bodyPr>
          <a:lstStyle/>
          <a:p>
            <a:r>
              <a:rPr lang="zh-CN" altLang="en-US" dirty="0">
                <a:solidFill>
                  <a:schemeClr val="bg1">
                    <a:lumMod val="65000"/>
                  </a:schemeClr>
                </a:solidFill>
              </a:rPr>
              <a:t>智能指针：智能指针可以自动管理引用计数的增加和减少，若检测到某对象的引用计数减少为</a:t>
            </a:r>
            <a:r>
              <a:rPr lang="en-US" altLang="zh-CN" dirty="0">
                <a:solidFill>
                  <a:schemeClr val="bg1">
                    <a:lumMod val="65000"/>
                  </a:schemeClr>
                </a:solidFill>
              </a:rPr>
              <a:t>0</a:t>
            </a:r>
            <a:r>
              <a:rPr lang="zh-CN" altLang="en-US" dirty="0">
                <a:solidFill>
                  <a:schemeClr val="bg1">
                    <a:lumMod val="65000"/>
                  </a:schemeClr>
                </a:solidFill>
              </a:rPr>
              <a:t>，</a:t>
            </a:r>
            <a:endParaRPr lang="en-US" altLang="zh-CN" dirty="0">
              <a:solidFill>
                <a:schemeClr val="bg1">
                  <a:lumMod val="65000"/>
                </a:schemeClr>
              </a:solidFill>
            </a:endParaRPr>
          </a:p>
          <a:p>
            <a:r>
              <a:rPr lang="zh-CN" altLang="en-US" dirty="0">
                <a:solidFill>
                  <a:schemeClr val="bg1">
                    <a:lumMod val="65000"/>
                  </a:schemeClr>
                </a:solidFill>
              </a:rPr>
              <a:t>则会自动释放给对象的资源。 这又要回到</a:t>
            </a:r>
            <a:r>
              <a:rPr lang="en-US" altLang="zh-CN" dirty="0" err="1">
                <a:solidFill>
                  <a:schemeClr val="bg1">
                    <a:lumMod val="65000"/>
                  </a:schemeClr>
                </a:solidFill>
              </a:rPr>
              <a:t>vtk</a:t>
            </a:r>
            <a:r>
              <a:rPr lang="zh-CN" altLang="en-US" dirty="0">
                <a:solidFill>
                  <a:schemeClr val="bg1">
                    <a:lumMod val="65000"/>
                  </a:schemeClr>
                </a:solidFill>
              </a:rPr>
              <a:t>中创建对象的方式上了： </a:t>
            </a:r>
            <a:r>
              <a:rPr lang="en-US" altLang="zh-CN" dirty="0" err="1">
                <a:solidFill>
                  <a:schemeClr val="bg1">
                    <a:lumMod val="65000"/>
                  </a:schemeClr>
                </a:solidFill>
              </a:rPr>
              <a:t>vtk</a:t>
            </a:r>
            <a:r>
              <a:rPr lang="zh-CN" altLang="en-US" dirty="0">
                <a:solidFill>
                  <a:schemeClr val="bg1">
                    <a:lumMod val="65000"/>
                  </a:schemeClr>
                </a:solidFill>
              </a:rPr>
              <a:t>有两种创建对象的方式：</a:t>
            </a:r>
            <a:endParaRPr lang="en-US" altLang="zh-CN" dirty="0">
              <a:solidFill>
                <a:schemeClr val="bg1">
                  <a:lumMod val="65000"/>
                </a:schemeClr>
              </a:solidFill>
            </a:endParaRPr>
          </a:p>
          <a:p>
            <a:r>
              <a:rPr lang="zh-CN" altLang="en-US" dirty="0">
                <a:solidFill>
                  <a:schemeClr val="bg1">
                    <a:lumMod val="65000"/>
                  </a:schemeClr>
                </a:solidFill>
              </a:rPr>
              <a:t>①使用</a:t>
            </a:r>
            <a:r>
              <a:rPr lang="en-US" altLang="zh-CN" dirty="0" err="1">
                <a:solidFill>
                  <a:schemeClr val="bg1">
                    <a:lumMod val="65000"/>
                  </a:schemeClr>
                </a:solidFill>
              </a:rPr>
              <a:t>vtkObjectBase</a:t>
            </a:r>
            <a:r>
              <a:rPr lang="zh-CN" altLang="en-US" dirty="0">
                <a:solidFill>
                  <a:schemeClr val="bg1">
                    <a:lumMod val="65000"/>
                  </a:schemeClr>
                </a:solidFill>
              </a:rPr>
              <a:t>里的静态成员函数</a:t>
            </a:r>
            <a:r>
              <a:rPr lang="en-US" altLang="zh-CN" dirty="0">
                <a:solidFill>
                  <a:schemeClr val="bg1">
                    <a:lumMod val="65000"/>
                  </a:schemeClr>
                </a:solidFill>
              </a:rPr>
              <a:t>New()</a:t>
            </a:r>
            <a:r>
              <a:rPr lang="zh-CN" altLang="en-US" dirty="0">
                <a:solidFill>
                  <a:schemeClr val="bg1">
                    <a:lumMod val="65000"/>
                  </a:schemeClr>
                </a:solidFill>
              </a:rPr>
              <a:t>，再用</a:t>
            </a:r>
            <a:r>
              <a:rPr lang="en-US" altLang="zh-CN" dirty="0">
                <a:solidFill>
                  <a:schemeClr val="bg1">
                    <a:lumMod val="65000"/>
                  </a:schemeClr>
                </a:solidFill>
              </a:rPr>
              <a:t>Delete()</a:t>
            </a:r>
            <a:r>
              <a:rPr lang="zh-CN" altLang="en-US" dirty="0">
                <a:solidFill>
                  <a:schemeClr val="bg1">
                    <a:lumMod val="65000"/>
                  </a:schemeClr>
                </a:solidFill>
              </a:rPr>
              <a:t>方法析构。</a:t>
            </a:r>
            <a:endParaRPr lang="en-US" altLang="zh-CN" dirty="0">
              <a:solidFill>
                <a:schemeClr val="bg1">
                  <a:lumMod val="65000"/>
                </a:schemeClr>
              </a:solidFill>
            </a:endParaRPr>
          </a:p>
          <a:p>
            <a:r>
              <a:rPr lang="zh-CN" altLang="en-US" dirty="0">
                <a:solidFill>
                  <a:schemeClr val="bg1">
                    <a:lumMod val="65000"/>
                  </a:schemeClr>
                </a:solidFill>
              </a:rPr>
              <a:t>②使用智能指针的方式</a:t>
            </a:r>
            <a:r>
              <a:rPr lang="en-US" altLang="zh-CN" dirty="0" err="1">
                <a:solidFill>
                  <a:schemeClr val="bg1">
                    <a:lumMod val="65000"/>
                  </a:schemeClr>
                </a:solidFill>
              </a:rPr>
              <a:t>vtkSmartPointer</a:t>
            </a:r>
            <a:r>
              <a:rPr lang="en-US" altLang="zh-CN" dirty="0">
                <a:solidFill>
                  <a:schemeClr val="bg1">
                    <a:lumMod val="65000"/>
                  </a:schemeClr>
                </a:solidFill>
              </a:rPr>
              <a:t> &lt; T &gt;</a:t>
            </a:r>
            <a:r>
              <a:rPr lang="zh-CN" altLang="en-US" dirty="0">
                <a:solidFill>
                  <a:schemeClr val="bg1">
                    <a:lumMod val="65000"/>
                  </a:schemeClr>
                </a:solidFill>
              </a:rPr>
              <a:t>的方式。</a:t>
            </a:r>
          </a:p>
        </p:txBody>
      </p:sp>
      <p:sp>
        <p:nvSpPr>
          <p:cNvPr id="13" name="矩形 12">
            <a:extLst>
              <a:ext uri="{FF2B5EF4-FFF2-40B4-BE49-F238E27FC236}">
                <a16:creationId xmlns:a16="http://schemas.microsoft.com/office/drawing/2014/main" id="{371E0839-1D63-4B84-9EBB-B53617B2BEE4}"/>
              </a:ext>
            </a:extLst>
          </p:cNvPr>
          <p:cNvSpPr/>
          <p:nvPr/>
        </p:nvSpPr>
        <p:spPr>
          <a:xfrm>
            <a:off x="1107330" y="2084600"/>
            <a:ext cx="2224583" cy="369332"/>
          </a:xfrm>
          <a:prstGeom prst="rect">
            <a:avLst/>
          </a:prstGeom>
        </p:spPr>
        <p:txBody>
          <a:bodyPr wrap="none">
            <a:spAutoFit/>
          </a:bodyPr>
          <a:lstStyle/>
          <a:p>
            <a:r>
              <a:rPr lang="en-US" altLang="zh-CN" dirty="0">
                <a:solidFill>
                  <a:schemeClr val="bg1">
                    <a:lumMod val="65000"/>
                  </a:schemeClr>
                </a:solidFill>
              </a:rPr>
              <a:t>1.</a:t>
            </a:r>
            <a:r>
              <a:rPr lang="en-US" altLang="zh-CN" dirty="0">
                <a:solidFill>
                  <a:srgbClr val="FFC000"/>
                </a:solidFill>
              </a:rPr>
              <a:t> </a:t>
            </a:r>
            <a:r>
              <a:rPr lang="en-US" altLang="zh-CN" dirty="0" err="1">
                <a:solidFill>
                  <a:schemeClr val="bg1">
                    <a:lumMod val="65000"/>
                  </a:schemeClr>
                </a:solidFill>
              </a:rPr>
              <a:t>vtkSmartPointer</a:t>
            </a:r>
            <a:endParaRPr lang="en-US" altLang="zh-CN" dirty="0">
              <a:solidFill>
                <a:schemeClr val="bg1">
                  <a:lumMod val="65000"/>
                </a:schemeClr>
              </a:solidFill>
            </a:endParaRPr>
          </a:p>
        </p:txBody>
      </p:sp>
    </p:spTree>
    <p:extLst>
      <p:ext uri="{BB962C8B-B14F-4D97-AF65-F5344CB8AC3E}">
        <p14:creationId xmlns:p14="http://schemas.microsoft.com/office/powerpoint/2010/main" val="1189732837"/>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0E8B9C90-1605-4AAD-A74F-AD814953FB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4682" y="626871"/>
            <a:ext cx="710796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4349569" y="824644"/>
            <a:ext cx="5660697" cy="400110"/>
          </a:xfrm>
          <a:prstGeom prst="rect">
            <a:avLst/>
          </a:prstGeom>
          <a:noFill/>
        </p:spPr>
        <p:txBody>
          <a:bodyPr wrap="square" rtlCol="0">
            <a:spAutoFit/>
          </a:bodyPr>
          <a:lstStyle/>
          <a:p>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的空间做随机生成</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20</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万个随机颜色的点</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380153" y="796458"/>
            <a:ext cx="510889" cy="400110"/>
          </a:xfrm>
          <a:prstGeom prst="rect">
            <a:avLst/>
          </a:prstGeom>
          <a:noFill/>
        </p:spPr>
        <p:txBody>
          <a:bodyPr wrap="square" rtlCol="0">
            <a:spAutoFit/>
          </a:bodyPr>
          <a:lstStyle/>
          <a:p>
            <a:r>
              <a:rPr lang="en-US" altLang="zh-CN" sz="2000" b="1" dirty="0">
                <a:solidFill>
                  <a:schemeClr val="bg1"/>
                </a:solidFill>
              </a:rPr>
              <a:t>06</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28575" y="0"/>
            <a:ext cx="1847619" cy="542857"/>
          </a:xfrm>
          <a:prstGeom prst="rect">
            <a:avLst/>
          </a:prstGeom>
        </p:spPr>
      </p:pic>
      <p:sp>
        <p:nvSpPr>
          <p:cNvPr id="2" name="矩形 1">
            <a:extLst>
              <a:ext uri="{FF2B5EF4-FFF2-40B4-BE49-F238E27FC236}">
                <a16:creationId xmlns:a16="http://schemas.microsoft.com/office/drawing/2014/main" id="{F85BCE4C-E266-4A57-9767-5DB84F231313}"/>
              </a:ext>
            </a:extLst>
          </p:cNvPr>
          <p:cNvSpPr/>
          <p:nvPr/>
        </p:nvSpPr>
        <p:spPr>
          <a:xfrm>
            <a:off x="590775" y="1797510"/>
            <a:ext cx="10981874" cy="4247317"/>
          </a:xfrm>
          <a:prstGeom prst="rect">
            <a:avLst/>
          </a:prstGeom>
        </p:spPr>
        <p:txBody>
          <a:bodyPr wrap="square">
            <a:spAutoFit/>
          </a:bodyPr>
          <a:lstStyle/>
          <a:p>
            <a:r>
              <a:rPr lang="en-US" altLang="zh-CN" dirty="0" err="1">
                <a:solidFill>
                  <a:schemeClr val="bg1">
                    <a:lumMod val="65000"/>
                  </a:schemeClr>
                </a:solidFill>
              </a:rPr>
              <a:t>vtkSmartPointer</a:t>
            </a:r>
            <a:r>
              <a:rPr lang="zh-CN" altLang="en-US" dirty="0">
                <a:solidFill>
                  <a:schemeClr val="bg1">
                    <a:lumMod val="65000"/>
                  </a:schemeClr>
                </a:solidFill>
              </a:rPr>
              <a:t>：</a:t>
            </a:r>
            <a:endParaRPr lang="en-US" altLang="zh-CN" dirty="0">
              <a:solidFill>
                <a:schemeClr val="bg1">
                  <a:lumMod val="65000"/>
                </a:schemeClr>
              </a:solidFill>
            </a:endParaRPr>
          </a:p>
          <a:p>
            <a:r>
              <a:rPr lang="en-US" altLang="zh-CN" dirty="0">
                <a:solidFill>
                  <a:schemeClr val="bg1">
                    <a:lumMod val="65000"/>
                  </a:schemeClr>
                </a:solidFill>
              </a:rPr>
              <a:t>1.VTK</a:t>
            </a:r>
            <a:r>
              <a:rPr lang="zh-CN" altLang="en-US" dirty="0">
                <a:solidFill>
                  <a:schemeClr val="bg1">
                    <a:lumMod val="65000"/>
                  </a:schemeClr>
                </a:solidFill>
              </a:rPr>
              <a:t>中的智能指针类为</a:t>
            </a:r>
            <a:r>
              <a:rPr lang="en-US" altLang="zh-CN" dirty="0" err="1">
                <a:solidFill>
                  <a:schemeClr val="bg1">
                    <a:lumMod val="65000"/>
                  </a:schemeClr>
                </a:solidFill>
              </a:rPr>
              <a:t>vtkSmartPointer</a:t>
            </a:r>
            <a:r>
              <a:rPr lang="zh-CN" altLang="en-US" dirty="0">
                <a:solidFill>
                  <a:schemeClr val="bg1">
                    <a:lumMod val="65000"/>
                  </a:schemeClr>
                </a:solidFill>
              </a:rPr>
              <a:t>，是一个模板类，继承自</a:t>
            </a:r>
            <a:r>
              <a:rPr lang="en-US" altLang="zh-CN" dirty="0" err="1">
                <a:solidFill>
                  <a:schemeClr val="bg1">
                    <a:lumMod val="65000"/>
                  </a:schemeClr>
                </a:solidFill>
              </a:rPr>
              <a:t>vtkSmartPointerSmart</a:t>
            </a:r>
            <a:r>
              <a:rPr lang="zh-CN" altLang="en-US" dirty="0">
                <a:solidFill>
                  <a:schemeClr val="bg1">
                    <a:lumMod val="65000"/>
                  </a:schemeClr>
                </a:solidFill>
              </a:rPr>
              <a:t>类。</a:t>
            </a:r>
            <a:r>
              <a:rPr lang="en-US" altLang="zh-CN" dirty="0" err="1">
                <a:solidFill>
                  <a:schemeClr val="bg1">
                    <a:lumMod val="65000"/>
                  </a:schemeClr>
                </a:solidFill>
              </a:rPr>
              <a:t>vtkSmartPointer</a:t>
            </a:r>
            <a:r>
              <a:rPr lang="zh-CN" altLang="en-US" dirty="0">
                <a:solidFill>
                  <a:schemeClr val="bg1">
                    <a:lumMod val="65000"/>
                  </a:schemeClr>
                </a:solidFill>
              </a:rPr>
              <a:t>类中定义一个</a:t>
            </a:r>
            <a:r>
              <a:rPr lang="en-US" altLang="zh-CN" dirty="0" err="1">
                <a:solidFill>
                  <a:schemeClr val="bg1">
                    <a:lumMod val="65000"/>
                  </a:schemeClr>
                </a:solidFill>
              </a:rPr>
              <a:t>vtkObjectBase</a:t>
            </a:r>
            <a:r>
              <a:rPr lang="zh-CN" altLang="en-US" dirty="0">
                <a:solidFill>
                  <a:schemeClr val="bg1">
                    <a:lumMod val="65000"/>
                  </a:schemeClr>
                </a:solidFill>
              </a:rPr>
              <a:t>类型的指针对象</a:t>
            </a:r>
            <a:r>
              <a:rPr lang="en-US" altLang="zh-CN" dirty="0">
                <a:solidFill>
                  <a:schemeClr val="bg1">
                    <a:lumMod val="65000"/>
                  </a:schemeClr>
                </a:solidFill>
              </a:rPr>
              <a:t>Object</a:t>
            </a:r>
            <a:r>
              <a:rPr lang="zh-CN" altLang="en-US" dirty="0">
                <a:solidFill>
                  <a:schemeClr val="bg1">
                    <a:lumMod val="65000"/>
                  </a:schemeClr>
                </a:solidFill>
              </a:rPr>
              <a:t>，用于存储智能指针中实际生成的对象。</a:t>
            </a:r>
            <a:endParaRPr lang="en-US" altLang="zh-CN" dirty="0">
              <a:solidFill>
                <a:schemeClr val="bg1">
                  <a:lumMod val="65000"/>
                </a:schemeClr>
              </a:solidFill>
            </a:endParaRPr>
          </a:p>
          <a:p>
            <a:endParaRPr lang="en-US" altLang="zh-CN" dirty="0">
              <a:solidFill>
                <a:schemeClr val="bg1">
                  <a:lumMod val="65000"/>
                </a:schemeClr>
              </a:solidFill>
            </a:endParaRPr>
          </a:p>
          <a:p>
            <a:r>
              <a:rPr lang="zh-CN" altLang="en-US" dirty="0">
                <a:solidFill>
                  <a:schemeClr val="bg1">
                    <a:lumMod val="65000"/>
                  </a:schemeClr>
                </a:solidFill>
              </a:rPr>
              <a:t> </a:t>
            </a:r>
            <a:r>
              <a:rPr lang="en-US" altLang="zh-CN" dirty="0">
                <a:solidFill>
                  <a:schemeClr val="bg1">
                    <a:lumMod val="65000"/>
                  </a:schemeClr>
                </a:solidFill>
              </a:rPr>
              <a:t>2.vtkSmartPointer</a:t>
            </a:r>
            <a:r>
              <a:rPr lang="zh-CN" altLang="en-US" dirty="0">
                <a:solidFill>
                  <a:schemeClr val="bg1">
                    <a:lumMod val="65000"/>
                  </a:schemeClr>
                </a:solidFill>
              </a:rPr>
              <a:t>中定义了静态函数</a:t>
            </a:r>
            <a:r>
              <a:rPr lang="en-US" altLang="zh-CN" dirty="0">
                <a:solidFill>
                  <a:schemeClr val="bg1">
                    <a:lumMod val="65000"/>
                  </a:schemeClr>
                </a:solidFill>
              </a:rPr>
              <a:t>New()</a:t>
            </a:r>
            <a:r>
              <a:rPr lang="zh-CN" altLang="en-US" dirty="0">
                <a:solidFill>
                  <a:schemeClr val="bg1">
                    <a:lumMod val="65000"/>
                  </a:schemeClr>
                </a:solidFill>
              </a:rPr>
              <a:t>来生成一个智能指针对象。该函数根据模板参数类型来生成一个对象，并将其保存在基类</a:t>
            </a:r>
            <a:r>
              <a:rPr lang="en-US" altLang="zh-CN" dirty="0" err="1">
                <a:solidFill>
                  <a:schemeClr val="bg1">
                    <a:lumMod val="65000"/>
                  </a:schemeClr>
                </a:solidFill>
              </a:rPr>
              <a:t>vtkSmartPoitnerBase</a:t>
            </a:r>
            <a:r>
              <a:rPr lang="zh-CN" altLang="en-US" dirty="0">
                <a:solidFill>
                  <a:schemeClr val="bg1">
                    <a:lumMod val="65000"/>
                  </a:schemeClr>
                </a:solidFill>
              </a:rPr>
              <a:t>的成员变量</a:t>
            </a:r>
            <a:r>
              <a:rPr lang="en-US" altLang="zh-CN" dirty="0">
                <a:solidFill>
                  <a:schemeClr val="bg1">
                    <a:lumMod val="65000"/>
                  </a:schemeClr>
                </a:solidFill>
              </a:rPr>
              <a:t>Object</a:t>
            </a:r>
            <a:r>
              <a:rPr lang="zh-CN" altLang="en-US" dirty="0">
                <a:solidFill>
                  <a:schemeClr val="bg1">
                    <a:lumMod val="65000"/>
                  </a:schemeClr>
                </a:solidFill>
              </a:rPr>
              <a:t>中。</a:t>
            </a:r>
            <a:r>
              <a:rPr lang="en-US" altLang="zh-CN" dirty="0" err="1">
                <a:solidFill>
                  <a:schemeClr val="bg1">
                    <a:lumMod val="65000"/>
                  </a:schemeClr>
                </a:solidFill>
              </a:rPr>
              <a:t>vtkSmartPointer</a:t>
            </a:r>
            <a:r>
              <a:rPr lang="zh-CN" altLang="en-US" dirty="0">
                <a:solidFill>
                  <a:schemeClr val="bg1">
                    <a:lumMod val="65000"/>
                  </a:schemeClr>
                </a:solidFill>
              </a:rPr>
              <a:t>重载了‘</a:t>
            </a:r>
            <a:r>
              <a:rPr lang="en-US" altLang="zh-CN" dirty="0">
                <a:solidFill>
                  <a:schemeClr val="bg1">
                    <a:lumMod val="65000"/>
                  </a:schemeClr>
                </a:solidFill>
              </a:rPr>
              <a:t>-&gt;’</a:t>
            </a:r>
            <a:r>
              <a:rPr lang="zh-CN" altLang="en-US" dirty="0">
                <a:solidFill>
                  <a:schemeClr val="bg1">
                    <a:lumMod val="65000"/>
                  </a:schemeClr>
                </a:solidFill>
              </a:rPr>
              <a:t>操作符，返回实际的模板类型的的对象，因此可以方便的访问对象的成员函数。</a:t>
            </a:r>
          </a:p>
          <a:p>
            <a:r>
              <a:rPr lang="en-US" altLang="zh-CN" dirty="0" err="1">
                <a:solidFill>
                  <a:schemeClr val="bg1">
                    <a:lumMod val="65000"/>
                  </a:schemeClr>
                </a:solidFill>
              </a:rPr>
              <a:t>vtkSmartPointer</a:t>
            </a:r>
            <a:r>
              <a:rPr lang="en-US" altLang="zh-CN" dirty="0">
                <a:solidFill>
                  <a:schemeClr val="bg1">
                    <a:lumMod val="65000"/>
                  </a:schemeClr>
                </a:solidFill>
              </a:rPr>
              <a:t>&lt;</a:t>
            </a:r>
            <a:r>
              <a:rPr lang="en-US" altLang="zh-CN" dirty="0" err="1">
                <a:solidFill>
                  <a:schemeClr val="bg1">
                    <a:lumMod val="65000"/>
                  </a:schemeClr>
                </a:solidFill>
              </a:rPr>
              <a:t>vtkRenderer</a:t>
            </a:r>
            <a:r>
              <a:rPr lang="en-US" altLang="zh-CN" dirty="0">
                <a:solidFill>
                  <a:schemeClr val="bg1">
                    <a:lumMod val="65000"/>
                  </a:schemeClr>
                </a:solidFill>
              </a:rPr>
              <a:t>&gt; Renderer = </a:t>
            </a:r>
            <a:r>
              <a:rPr lang="en-US" altLang="zh-CN" dirty="0" err="1">
                <a:solidFill>
                  <a:schemeClr val="bg1">
                    <a:lumMod val="65000"/>
                  </a:schemeClr>
                </a:solidFill>
              </a:rPr>
              <a:t>vtkSmartPointer</a:t>
            </a:r>
            <a:r>
              <a:rPr lang="en-US" altLang="zh-CN" dirty="0">
                <a:solidFill>
                  <a:schemeClr val="bg1">
                    <a:lumMod val="65000"/>
                  </a:schemeClr>
                </a:solidFill>
              </a:rPr>
              <a:t>&lt;</a:t>
            </a:r>
            <a:r>
              <a:rPr lang="en-US" altLang="zh-CN" dirty="0" err="1">
                <a:solidFill>
                  <a:schemeClr val="bg1">
                    <a:lumMod val="65000"/>
                  </a:schemeClr>
                </a:solidFill>
              </a:rPr>
              <a:t>vtkRenderer</a:t>
            </a:r>
            <a:r>
              <a:rPr lang="en-US" altLang="zh-CN" dirty="0">
                <a:solidFill>
                  <a:schemeClr val="bg1">
                    <a:lumMod val="65000"/>
                  </a:schemeClr>
                </a:solidFill>
              </a:rPr>
              <a:t>&gt;::New();</a:t>
            </a:r>
          </a:p>
          <a:p>
            <a:r>
              <a:rPr lang="en-US" altLang="zh-CN" dirty="0">
                <a:solidFill>
                  <a:schemeClr val="bg1">
                    <a:lumMod val="65000"/>
                  </a:schemeClr>
                </a:solidFill>
              </a:rPr>
              <a:t>Renderer-&gt;</a:t>
            </a:r>
            <a:r>
              <a:rPr lang="en-US" altLang="zh-CN" dirty="0" err="1">
                <a:solidFill>
                  <a:schemeClr val="bg1">
                    <a:lumMod val="65000"/>
                  </a:schemeClr>
                </a:solidFill>
              </a:rPr>
              <a:t>AddActor</a:t>
            </a:r>
            <a:r>
              <a:rPr lang="en-US" altLang="zh-CN" dirty="0">
                <a:solidFill>
                  <a:schemeClr val="bg1">
                    <a:lumMod val="65000"/>
                  </a:schemeClr>
                </a:solidFill>
              </a:rPr>
              <a:t>(</a:t>
            </a:r>
            <a:r>
              <a:rPr lang="en-US" altLang="zh-CN" dirty="0" err="1">
                <a:solidFill>
                  <a:schemeClr val="bg1">
                    <a:lumMod val="65000"/>
                  </a:schemeClr>
                </a:solidFill>
              </a:rPr>
              <a:t>anActor</a:t>
            </a:r>
            <a:r>
              <a:rPr lang="en-US" altLang="zh-CN" dirty="0">
                <a:solidFill>
                  <a:schemeClr val="bg1">
                    <a:lumMod val="65000"/>
                  </a:schemeClr>
                </a:solidFill>
              </a:rPr>
              <a:t>);</a:t>
            </a:r>
          </a:p>
          <a:p>
            <a:endParaRPr lang="en-US" altLang="zh-CN" dirty="0">
              <a:solidFill>
                <a:schemeClr val="bg1">
                  <a:lumMod val="65000"/>
                </a:schemeClr>
              </a:solidFill>
            </a:endParaRPr>
          </a:p>
          <a:p>
            <a:r>
              <a:rPr lang="en-US" altLang="zh-CN" dirty="0">
                <a:solidFill>
                  <a:schemeClr val="bg1">
                    <a:lumMod val="65000"/>
                  </a:schemeClr>
                </a:solidFill>
              </a:rPr>
              <a:t>3.</a:t>
            </a:r>
            <a:r>
              <a:rPr lang="en-US" altLang="zh-CN" dirty="0"/>
              <a:t> </a:t>
            </a:r>
            <a:r>
              <a:rPr lang="en-US" altLang="zh-CN" dirty="0" err="1">
                <a:solidFill>
                  <a:schemeClr val="bg1">
                    <a:lumMod val="65000"/>
                  </a:schemeClr>
                </a:solidFill>
              </a:rPr>
              <a:t>vtkSmartPointer</a:t>
            </a:r>
            <a:r>
              <a:rPr lang="zh-CN" altLang="en-US" dirty="0">
                <a:solidFill>
                  <a:schemeClr val="bg1">
                    <a:lumMod val="65000"/>
                  </a:schemeClr>
                </a:solidFill>
              </a:rPr>
              <a:t>重载了赋值操作符，可以在</a:t>
            </a:r>
            <a:r>
              <a:rPr lang="en-US" altLang="zh-CN" dirty="0" err="1">
                <a:solidFill>
                  <a:schemeClr val="bg1">
                    <a:lumMod val="65000"/>
                  </a:schemeClr>
                </a:solidFill>
              </a:rPr>
              <a:t>vtkSmartPointer</a:t>
            </a:r>
            <a:r>
              <a:rPr lang="zh-CN" altLang="en-US" dirty="0">
                <a:solidFill>
                  <a:schemeClr val="bg1">
                    <a:lumMod val="65000"/>
                  </a:schemeClr>
                </a:solidFill>
              </a:rPr>
              <a:t>对象之间进行赋值。</a:t>
            </a:r>
            <a:endParaRPr lang="en-US" altLang="zh-CN" dirty="0">
              <a:solidFill>
                <a:schemeClr val="bg1">
                  <a:lumMod val="65000"/>
                </a:schemeClr>
              </a:solidFill>
            </a:endParaRPr>
          </a:p>
          <a:p>
            <a:endParaRPr lang="en-US" altLang="zh-CN" dirty="0">
              <a:solidFill>
                <a:schemeClr val="bg1">
                  <a:lumMod val="65000"/>
                </a:schemeClr>
              </a:solidFill>
            </a:endParaRPr>
          </a:p>
          <a:p>
            <a:r>
              <a:rPr lang="en-US" altLang="zh-CN" dirty="0">
                <a:solidFill>
                  <a:schemeClr val="bg1">
                    <a:lumMod val="65000"/>
                  </a:schemeClr>
                </a:solidFill>
              </a:rPr>
              <a:t>4.</a:t>
            </a:r>
            <a:r>
              <a:rPr lang="zh-CN" altLang="en-US" dirty="0">
                <a:solidFill>
                  <a:schemeClr val="bg1">
                    <a:lumMod val="65000"/>
                  </a:schemeClr>
                </a:solidFill>
              </a:rPr>
              <a:t>当一个智能指针对象的生命周期结束时，会自动调用其析构函数释放内存。在析构函数中会调用内部对象</a:t>
            </a:r>
            <a:r>
              <a:rPr lang="en-US" altLang="zh-CN" dirty="0">
                <a:solidFill>
                  <a:schemeClr val="bg1">
                    <a:lumMod val="65000"/>
                  </a:schemeClr>
                </a:solidFill>
              </a:rPr>
              <a:t>object</a:t>
            </a:r>
            <a:r>
              <a:rPr lang="zh-CN" altLang="en-US" dirty="0">
                <a:solidFill>
                  <a:schemeClr val="bg1">
                    <a:lumMod val="65000"/>
                  </a:schemeClr>
                </a:solidFill>
              </a:rPr>
              <a:t>的</a:t>
            </a:r>
            <a:r>
              <a:rPr lang="en-US" altLang="zh-CN" dirty="0" err="1">
                <a:solidFill>
                  <a:schemeClr val="bg1">
                    <a:lumMod val="65000"/>
                  </a:schemeClr>
                </a:solidFill>
              </a:rPr>
              <a:t>UnRegister</a:t>
            </a:r>
            <a:r>
              <a:rPr lang="en-US" altLang="zh-CN" dirty="0">
                <a:solidFill>
                  <a:schemeClr val="bg1">
                    <a:lumMod val="65000"/>
                  </a:schemeClr>
                </a:solidFill>
              </a:rPr>
              <a:t>()</a:t>
            </a:r>
            <a:r>
              <a:rPr lang="zh-CN" altLang="en-US" dirty="0">
                <a:solidFill>
                  <a:schemeClr val="bg1">
                    <a:lumMod val="65000"/>
                  </a:schemeClr>
                </a:solidFill>
              </a:rPr>
              <a:t>函数修改引用计数。</a:t>
            </a:r>
            <a:endParaRPr lang="en-US" altLang="zh-CN" dirty="0">
              <a:solidFill>
                <a:schemeClr val="bg1">
                  <a:lumMod val="65000"/>
                </a:schemeClr>
              </a:solidFill>
            </a:endParaRPr>
          </a:p>
        </p:txBody>
      </p:sp>
    </p:spTree>
    <p:extLst>
      <p:ext uri="{BB962C8B-B14F-4D97-AF65-F5344CB8AC3E}">
        <p14:creationId xmlns:p14="http://schemas.microsoft.com/office/powerpoint/2010/main" val="1245999851"/>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0E8B9C90-1605-4AAD-A74F-AD814953FB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4682" y="626871"/>
            <a:ext cx="710796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4349569" y="824644"/>
            <a:ext cx="5660697" cy="400110"/>
          </a:xfrm>
          <a:prstGeom prst="rect">
            <a:avLst/>
          </a:prstGeom>
          <a:noFill/>
        </p:spPr>
        <p:txBody>
          <a:bodyPr wrap="square" rtlCol="0">
            <a:spAutoFit/>
          </a:bodyPr>
          <a:lstStyle/>
          <a:p>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的空间做随机生成</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20</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万个随机颜色的点</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380153" y="796458"/>
            <a:ext cx="510889" cy="400110"/>
          </a:xfrm>
          <a:prstGeom prst="rect">
            <a:avLst/>
          </a:prstGeom>
          <a:noFill/>
        </p:spPr>
        <p:txBody>
          <a:bodyPr wrap="square" rtlCol="0">
            <a:spAutoFit/>
          </a:bodyPr>
          <a:lstStyle/>
          <a:p>
            <a:r>
              <a:rPr lang="en-US" altLang="zh-CN" sz="2000" b="1" dirty="0">
                <a:solidFill>
                  <a:schemeClr val="bg1"/>
                </a:solidFill>
              </a:rPr>
              <a:t>06</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28575" y="0"/>
            <a:ext cx="1847619" cy="542857"/>
          </a:xfrm>
          <a:prstGeom prst="rect">
            <a:avLst/>
          </a:prstGeom>
        </p:spPr>
      </p:pic>
      <p:sp>
        <p:nvSpPr>
          <p:cNvPr id="2" name="矩形 1">
            <a:extLst>
              <a:ext uri="{FF2B5EF4-FFF2-40B4-BE49-F238E27FC236}">
                <a16:creationId xmlns:a16="http://schemas.microsoft.com/office/drawing/2014/main" id="{F85BCE4C-E266-4A57-9767-5DB84F231313}"/>
              </a:ext>
            </a:extLst>
          </p:cNvPr>
          <p:cNvSpPr/>
          <p:nvPr/>
        </p:nvSpPr>
        <p:spPr>
          <a:xfrm>
            <a:off x="685073" y="2360390"/>
            <a:ext cx="10981874" cy="1600438"/>
          </a:xfrm>
          <a:prstGeom prst="rect">
            <a:avLst/>
          </a:prstGeom>
        </p:spPr>
        <p:txBody>
          <a:bodyPr wrap="square">
            <a:spAutoFit/>
          </a:bodyPr>
          <a:lstStyle/>
          <a:p>
            <a:r>
              <a:rPr lang="zh-CN" altLang="en-US" sz="1600" dirty="0">
                <a:solidFill>
                  <a:schemeClr val="bg1">
                    <a:lumMod val="65000"/>
                  </a:schemeClr>
                </a:solidFill>
                <a:latin typeface="Verdana" panose="020B0604030504040204" pitchFamily="34" charset="0"/>
              </a:rPr>
              <a:t>非结构化网络集（</a:t>
            </a:r>
            <a:r>
              <a:rPr lang="en-US" altLang="zh-CN" sz="1600" dirty="0" err="1">
                <a:solidFill>
                  <a:schemeClr val="bg1">
                    <a:lumMod val="65000"/>
                  </a:schemeClr>
                </a:solidFill>
                <a:latin typeface="Verdana" panose="020B0604030504040204" pitchFamily="34" charset="0"/>
              </a:rPr>
              <a:t>vtkUnstruturedGird</a:t>
            </a:r>
            <a:r>
              <a:rPr lang="zh-CN" altLang="en-US" sz="1600" dirty="0">
                <a:solidFill>
                  <a:schemeClr val="bg1">
                    <a:lumMod val="65000"/>
                  </a:schemeClr>
                </a:solidFill>
                <a:latin typeface="Verdana" panose="020B0604030504040204" pitchFamily="34" charset="0"/>
              </a:rPr>
              <a:t>）：</a:t>
            </a:r>
            <a:endParaRPr lang="en-US" altLang="zh-CN" sz="1600" dirty="0">
              <a:solidFill>
                <a:schemeClr val="bg1">
                  <a:lumMod val="65000"/>
                </a:schemeClr>
              </a:solidFill>
              <a:latin typeface="Verdana" panose="020B0604030504040204" pitchFamily="34" charset="0"/>
            </a:endParaRPr>
          </a:p>
          <a:p>
            <a:r>
              <a:rPr lang="en-US" altLang="zh-CN" sz="1600" dirty="0">
                <a:solidFill>
                  <a:schemeClr val="bg1">
                    <a:lumMod val="65000"/>
                  </a:schemeClr>
                </a:solidFill>
                <a:latin typeface="Verdana" panose="020B0604030504040204" pitchFamily="34" charset="0"/>
              </a:rPr>
              <a:t>      </a:t>
            </a:r>
            <a:r>
              <a:rPr lang="zh-CN" altLang="en-US" sz="1600" dirty="0">
                <a:solidFill>
                  <a:schemeClr val="bg1">
                    <a:lumMod val="65000"/>
                  </a:schemeClr>
                </a:solidFill>
                <a:latin typeface="Verdana" panose="020B0604030504040204" pitchFamily="34" charset="0"/>
              </a:rPr>
              <a:t>非结构化网格集是最常见的数据集类型，它的拓扑结构的几何结构都是非结构化的，在此数据集中所有单元类型都可以组成任意组合（</a:t>
            </a:r>
            <a:r>
              <a:rPr lang="en-US" altLang="zh-CN" sz="1600" dirty="0">
                <a:solidFill>
                  <a:schemeClr val="bg1">
                    <a:lumMod val="65000"/>
                  </a:schemeClr>
                </a:solidFill>
                <a:latin typeface="Verdana" panose="020B0604030504040204" pitchFamily="34" charset="0"/>
              </a:rPr>
              <a:t>dataset represents arbitrary combinations of </a:t>
            </a:r>
            <a:r>
              <a:rPr lang="en-US" altLang="zh-CN" sz="1600" dirty="0" err="1">
                <a:solidFill>
                  <a:schemeClr val="bg1">
                    <a:lumMod val="65000"/>
                  </a:schemeClr>
                </a:solidFill>
                <a:latin typeface="Verdana" panose="020B0604030504040204" pitchFamily="34" charset="0"/>
              </a:rPr>
              <a:t>allpossible</a:t>
            </a:r>
            <a:r>
              <a:rPr lang="en-US" altLang="zh-CN" sz="1600" dirty="0">
                <a:solidFill>
                  <a:schemeClr val="bg1">
                    <a:lumMod val="65000"/>
                  </a:schemeClr>
                </a:solidFill>
                <a:latin typeface="Verdana" panose="020B0604030504040204" pitchFamily="34" charset="0"/>
              </a:rPr>
              <a:t> cell types</a:t>
            </a:r>
            <a:r>
              <a:rPr lang="zh-CN" altLang="en-US" sz="1600" dirty="0">
                <a:solidFill>
                  <a:schemeClr val="bg1">
                    <a:lumMod val="65000"/>
                  </a:schemeClr>
                </a:solidFill>
                <a:latin typeface="Verdana" panose="020B0604030504040204" pitchFamily="34" charset="0"/>
              </a:rPr>
              <a:t>），所以单元的拓扑结构从零维延伸至三维，在</a:t>
            </a:r>
            <a:r>
              <a:rPr lang="en-US" altLang="zh-CN" sz="1600" dirty="0">
                <a:solidFill>
                  <a:schemeClr val="bg1">
                    <a:lumMod val="65000"/>
                  </a:schemeClr>
                </a:solidFill>
                <a:latin typeface="Verdana" panose="020B0604030504040204" pitchFamily="34" charset="0"/>
              </a:rPr>
              <a:t>VTK</a:t>
            </a:r>
            <a:r>
              <a:rPr lang="zh-CN" altLang="en-US" sz="1600" dirty="0">
                <a:solidFill>
                  <a:schemeClr val="bg1">
                    <a:lumMod val="65000"/>
                  </a:schemeClr>
                </a:solidFill>
                <a:latin typeface="Verdana" panose="020B0604030504040204" pitchFamily="34" charset="0"/>
              </a:rPr>
              <a:t>中任一类型的数据集都可用非结构化网格来表达，非结构化网格被用于有限元分析、计算几何和图形表示等领域。</a:t>
            </a:r>
            <a:endParaRPr lang="en-US" altLang="zh-CN" sz="1600" dirty="0">
              <a:solidFill>
                <a:schemeClr val="bg1">
                  <a:lumMod val="65000"/>
                </a:schemeClr>
              </a:solidFill>
              <a:latin typeface="Verdana" panose="020B0604030504040204" pitchFamily="34" charset="0"/>
            </a:endParaRPr>
          </a:p>
          <a:p>
            <a:r>
              <a:rPr lang="en-US" altLang="zh-CN" dirty="0" err="1">
                <a:solidFill>
                  <a:schemeClr val="bg1">
                    <a:lumMod val="65000"/>
                  </a:schemeClr>
                </a:solidFill>
              </a:rPr>
              <a:t>vtkSmartPointer</a:t>
            </a:r>
            <a:r>
              <a:rPr lang="en-US" altLang="zh-CN" dirty="0">
                <a:solidFill>
                  <a:schemeClr val="bg1">
                    <a:lumMod val="65000"/>
                  </a:schemeClr>
                </a:solidFill>
              </a:rPr>
              <a:t>&lt;</a:t>
            </a:r>
            <a:r>
              <a:rPr lang="en-US" altLang="zh-CN" dirty="0" err="1">
                <a:solidFill>
                  <a:schemeClr val="bg1">
                    <a:lumMod val="65000"/>
                  </a:schemeClr>
                </a:solidFill>
              </a:rPr>
              <a:t>vtkUnstructuredGrid</a:t>
            </a:r>
            <a:r>
              <a:rPr lang="en-US" altLang="zh-CN" dirty="0">
                <a:solidFill>
                  <a:schemeClr val="bg1">
                    <a:lumMod val="65000"/>
                  </a:schemeClr>
                </a:solidFill>
              </a:rPr>
              <a:t>&gt; </a:t>
            </a:r>
            <a:r>
              <a:rPr lang="en-US" altLang="zh-CN" dirty="0" err="1">
                <a:solidFill>
                  <a:schemeClr val="bg1">
                    <a:lumMod val="65000"/>
                  </a:schemeClr>
                </a:solidFill>
              </a:rPr>
              <a:t>aGrid</a:t>
            </a:r>
            <a:r>
              <a:rPr lang="en-US" altLang="zh-CN" dirty="0">
                <a:solidFill>
                  <a:schemeClr val="bg1">
                    <a:lumMod val="65000"/>
                  </a:schemeClr>
                </a:solidFill>
              </a:rPr>
              <a:t> = </a:t>
            </a:r>
            <a:r>
              <a:rPr lang="en-US" altLang="zh-CN" dirty="0" err="1">
                <a:solidFill>
                  <a:schemeClr val="bg1">
                    <a:lumMod val="65000"/>
                  </a:schemeClr>
                </a:solidFill>
              </a:rPr>
              <a:t>vtkSmartPointer</a:t>
            </a:r>
            <a:r>
              <a:rPr lang="en-US" altLang="zh-CN" dirty="0">
                <a:solidFill>
                  <a:schemeClr val="bg1">
                    <a:lumMod val="65000"/>
                  </a:schemeClr>
                </a:solidFill>
              </a:rPr>
              <a:t>&lt;</a:t>
            </a:r>
            <a:r>
              <a:rPr lang="en-US" altLang="zh-CN" dirty="0" err="1">
                <a:solidFill>
                  <a:schemeClr val="bg1">
                    <a:lumMod val="65000"/>
                  </a:schemeClr>
                </a:solidFill>
              </a:rPr>
              <a:t>vtkUnstructuredGrid</a:t>
            </a:r>
            <a:r>
              <a:rPr lang="en-US" altLang="zh-CN" dirty="0">
                <a:solidFill>
                  <a:schemeClr val="bg1">
                    <a:lumMod val="65000"/>
                  </a:schemeClr>
                </a:solidFill>
              </a:rPr>
              <a:t>&gt;::New();</a:t>
            </a:r>
            <a:endParaRPr lang="zh-CN" altLang="en-US" sz="1600" dirty="0">
              <a:solidFill>
                <a:schemeClr val="bg1">
                  <a:lumMod val="65000"/>
                </a:schemeClr>
              </a:solidFill>
              <a:latin typeface="Verdana" panose="020B0604030504040204" pitchFamily="34" charset="0"/>
            </a:endParaRPr>
          </a:p>
        </p:txBody>
      </p:sp>
      <p:pic>
        <p:nvPicPr>
          <p:cNvPr id="8" name="图片 7">
            <a:extLst>
              <a:ext uri="{FF2B5EF4-FFF2-40B4-BE49-F238E27FC236}">
                <a16:creationId xmlns:a16="http://schemas.microsoft.com/office/drawing/2014/main" id="{8DAD3378-90F1-415C-8DF3-3FD594C0B470}"/>
              </a:ext>
            </a:extLst>
          </p:cNvPr>
          <p:cNvPicPr>
            <a:picLocks noChangeAspect="1"/>
          </p:cNvPicPr>
          <p:nvPr/>
        </p:nvPicPr>
        <p:blipFill>
          <a:blip r:embed="rId5"/>
          <a:stretch>
            <a:fillRect/>
          </a:stretch>
        </p:blipFill>
        <p:spPr>
          <a:xfrm>
            <a:off x="685073" y="4302766"/>
            <a:ext cx="10630627" cy="1106648"/>
          </a:xfrm>
          <a:prstGeom prst="rect">
            <a:avLst/>
          </a:prstGeom>
        </p:spPr>
      </p:pic>
    </p:spTree>
    <p:extLst>
      <p:ext uri="{BB962C8B-B14F-4D97-AF65-F5344CB8AC3E}">
        <p14:creationId xmlns:p14="http://schemas.microsoft.com/office/powerpoint/2010/main" val="58987664"/>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0E8B9C90-1605-4AAD-A74F-AD814953FB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4682" y="626871"/>
            <a:ext cx="710796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4349569" y="824644"/>
            <a:ext cx="5660697" cy="400110"/>
          </a:xfrm>
          <a:prstGeom prst="rect">
            <a:avLst/>
          </a:prstGeom>
          <a:noFill/>
        </p:spPr>
        <p:txBody>
          <a:bodyPr wrap="square" rtlCol="0">
            <a:spAutoFit/>
          </a:bodyPr>
          <a:lstStyle/>
          <a:p>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的空间做随机生成</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20</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万个随机颜色的点</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380153" y="796458"/>
            <a:ext cx="510889" cy="400110"/>
          </a:xfrm>
          <a:prstGeom prst="rect">
            <a:avLst/>
          </a:prstGeom>
          <a:noFill/>
        </p:spPr>
        <p:txBody>
          <a:bodyPr wrap="square" rtlCol="0">
            <a:spAutoFit/>
          </a:bodyPr>
          <a:lstStyle/>
          <a:p>
            <a:r>
              <a:rPr lang="en-US" altLang="zh-CN" sz="2000" b="1" dirty="0">
                <a:solidFill>
                  <a:schemeClr val="bg1"/>
                </a:solidFill>
              </a:rPr>
              <a:t>06</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28575" y="0"/>
            <a:ext cx="1847619" cy="542857"/>
          </a:xfrm>
          <a:prstGeom prst="rect">
            <a:avLst/>
          </a:prstGeom>
        </p:spPr>
      </p:pic>
      <p:sp>
        <p:nvSpPr>
          <p:cNvPr id="2" name="矩形 1">
            <a:extLst>
              <a:ext uri="{FF2B5EF4-FFF2-40B4-BE49-F238E27FC236}">
                <a16:creationId xmlns:a16="http://schemas.microsoft.com/office/drawing/2014/main" id="{F85BCE4C-E266-4A57-9767-5DB84F231313}"/>
              </a:ext>
            </a:extLst>
          </p:cNvPr>
          <p:cNvSpPr/>
          <p:nvPr/>
        </p:nvSpPr>
        <p:spPr>
          <a:xfrm>
            <a:off x="590775" y="1828562"/>
            <a:ext cx="10981874" cy="1600438"/>
          </a:xfrm>
          <a:prstGeom prst="rect">
            <a:avLst/>
          </a:prstGeom>
        </p:spPr>
        <p:txBody>
          <a:bodyPr wrap="square">
            <a:spAutoFit/>
          </a:bodyPr>
          <a:lstStyle/>
          <a:p>
            <a:r>
              <a:rPr lang="en-US" altLang="zh-CN" sz="1600" dirty="0" err="1">
                <a:solidFill>
                  <a:schemeClr val="bg1">
                    <a:lumMod val="65000"/>
                  </a:schemeClr>
                </a:solidFill>
                <a:latin typeface="Verdana" panose="020B0604030504040204" pitchFamily="34" charset="0"/>
              </a:rPr>
              <a:t>vtkDataArray</a:t>
            </a:r>
            <a:r>
              <a:rPr lang="zh-CN" altLang="en-US" b="1" dirty="0">
                <a:solidFill>
                  <a:schemeClr val="bg1">
                    <a:lumMod val="65000"/>
                  </a:schemeClr>
                </a:solidFill>
              </a:rPr>
              <a:t>：</a:t>
            </a:r>
            <a:endParaRPr lang="en-US" altLang="zh-CN" sz="1600" dirty="0">
              <a:solidFill>
                <a:schemeClr val="bg1">
                  <a:lumMod val="65000"/>
                </a:schemeClr>
              </a:solidFill>
              <a:latin typeface="Verdana" panose="020B0604030504040204" pitchFamily="34" charset="0"/>
            </a:endParaRPr>
          </a:p>
          <a:p>
            <a:r>
              <a:rPr lang="zh-CN" altLang="en-US" sz="1600" dirty="0">
                <a:solidFill>
                  <a:schemeClr val="bg1">
                    <a:lumMod val="65000"/>
                  </a:schemeClr>
                </a:solidFill>
                <a:latin typeface="Verdana" panose="020B0604030504040204" pitchFamily="34" charset="0"/>
              </a:rPr>
              <a:t>     数据数组的访问是基于索引的，从零开始计数。我们以</a:t>
            </a:r>
            <a:r>
              <a:rPr lang="en-US" altLang="zh-CN" sz="1600" dirty="0" err="1">
                <a:solidFill>
                  <a:schemeClr val="bg1">
                    <a:lumMod val="65000"/>
                  </a:schemeClr>
                </a:solidFill>
                <a:latin typeface="Verdana" panose="020B0604030504040204" pitchFamily="34" charset="0"/>
              </a:rPr>
              <a:t>vtkFloatArray</a:t>
            </a:r>
            <a:r>
              <a:rPr lang="zh-CN" altLang="en-US" sz="1600" dirty="0">
                <a:solidFill>
                  <a:schemeClr val="bg1">
                    <a:lumMod val="65000"/>
                  </a:schemeClr>
                </a:solidFill>
                <a:latin typeface="Verdana" panose="020B0604030504040204" pitchFamily="34" charset="0"/>
              </a:rPr>
              <a:t>类来说明如何在</a:t>
            </a:r>
            <a:r>
              <a:rPr lang="en-US" altLang="zh-CN" sz="1600" dirty="0">
                <a:solidFill>
                  <a:schemeClr val="bg1">
                    <a:lumMod val="65000"/>
                  </a:schemeClr>
                </a:solidFill>
                <a:latin typeface="Verdana" panose="020B0604030504040204" pitchFamily="34" charset="0"/>
              </a:rPr>
              <a:t>VTK</a:t>
            </a:r>
            <a:r>
              <a:rPr lang="zh-CN" altLang="en-US" sz="1600" dirty="0">
                <a:solidFill>
                  <a:schemeClr val="bg1">
                    <a:lumMod val="65000"/>
                  </a:schemeClr>
                </a:solidFill>
                <a:latin typeface="Verdana" panose="020B0604030504040204" pitchFamily="34" charset="0"/>
              </a:rPr>
              <a:t>中实现连续内存的数据数组。如下图所示，变量</a:t>
            </a:r>
            <a:r>
              <a:rPr lang="en-US" altLang="zh-CN" sz="1600" dirty="0">
                <a:solidFill>
                  <a:schemeClr val="bg1">
                    <a:lumMod val="65000"/>
                  </a:schemeClr>
                </a:solidFill>
                <a:latin typeface="Verdana" panose="020B0604030504040204" pitchFamily="34" charset="0"/>
              </a:rPr>
              <a:t>Array</a:t>
            </a:r>
            <a:r>
              <a:rPr lang="zh-CN" altLang="en-US" sz="1600" dirty="0">
                <a:solidFill>
                  <a:schemeClr val="bg1">
                    <a:lumMod val="65000"/>
                  </a:schemeClr>
                </a:solidFill>
                <a:latin typeface="Verdana" panose="020B0604030504040204" pitchFamily="34" charset="0"/>
              </a:rPr>
              <a:t>是一个指向浮点型数组的指针，数组的长度由变量</a:t>
            </a:r>
            <a:r>
              <a:rPr lang="en-US" altLang="zh-CN" sz="1600" dirty="0">
                <a:solidFill>
                  <a:schemeClr val="bg1">
                    <a:lumMod val="65000"/>
                  </a:schemeClr>
                </a:solidFill>
                <a:latin typeface="Verdana" panose="020B0604030504040204" pitchFamily="34" charset="0"/>
              </a:rPr>
              <a:t>Size</a:t>
            </a:r>
            <a:r>
              <a:rPr lang="zh-CN" altLang="en-US" sz="1600" dirty="0">
                <a:solidFill>
                  <a:schemeClr val="bg1">
                    <a:lumMod val="65000"/>
                  </a:schemeClr>
                </a:solidFill>
                <a:latin typeface="Verdana" panose="020B0604030504040204" pitchFamily="34" charset="0"/>
              </a:rPr>
              <a:t>指定，由于数组的长度是动态地增加的，所以当存储数据的数组长度超出指定的长度时，会自动触发</a:t>
            </a:r>
            <a:r>
              <a:rPr lang="en-US" altLang="zh-CN" sz="1600" dirty="0">
                <a:solidFill>
                  <a:schemeClr val="bg1">
                    <a:lumMod val="65000"/>
                  </a:schemeClr>
                </a:solidFill>
                <a:latin typeface="Verdana" panose="020B0604030504040204" pitchFamily="34" charset="0"/>
              </a:rPr>
              <a:t>Resize()</a:t>
            </a:r>
            <a:r>
              <a:rPr lang="zh-CN" altLang="en-US" sz="1600" dirty="0">
                <a:solidFill>
                  <a:schemeClr val="bg1">
                    <a:lumMod val="65000"/>
                  </a:schemeClr>
                </a:solidFill>
                <a:latin typeface="Verdana" panose="020B0604030504040204" pitchFamily="34" charset="0"/>
              </a:rPr>
              <a:t>操作来调整数组的长度，使数组的长度变成原来的两倍，</a:t>
            </a:r>
            <a:r>
              <a:rPr lang="en-US" altLang="zh-CN" sz="1600" dirty="0" err="1">
                <a:solidFill>
                  <a:schemeClr val="bg1">
                    <a:lumMod val="65000"/>
                  </a:schemeClr>
                </a:solidFill>
                <a:latin typeface="Verdana" panose="020B0604030504040204" pitchFamily="34" charset="0"/>
              </a:rPr>
              <a:t>MaxId</a:t>
            </a:r>
            <a:r>
              <a:rPr lang="zh-CN" altLang="en-US" sz="1600" dirty="0">
                <a:solidFill>
                  <a:schemeClr val="bg1">
                    <a:lumMod val="65000"/>
                  </a:schemeClr>
                </a:solidFill>
                <a:latin typeface="Verdana" panose="020B0604030504040204" pitchFamily="34" charset="0"/>
              </a:rPr>
              <a:t>是一个整型的偏移量，用来定义最后一个插入的数据的索引。如果没有数据插入，</a:t>
            </a:r>
            <a:r>
              <a:rPr lang="en-US" altLang="zh-CN" sz="1600" dirty="0" err="1">
                <a:solidFill>
                  <a:schemeClr val="bg1">
                    <a:lumMod val="65000"/>
                  </a:schemeClr>
                </a:solidFill>
                <a:latin typeface="Verdana" panose="020B0604030504040204" pitchFamily="34" charset="0"/>
              </a:rPr>
              <a:t>MaxId</a:t>
            </a:r>
            <a:r>
              <a:rPr lang="zh-CN" altLang="en-US" sz="1600" dirty="0">
                <a:solidFill>
                  <a:schemeClr val="bg1">
                    <a:lumMod val="65000"/>
                  </a:schemeClr>
                </a:solidFill>
                <a:latin typeface="Verdana" panose="020B0604030504040204" pitchFamily="34" charset="0"/>
              </a:rPr>
              <a:t>等于</a:t>
            </a:r>
            <a:r>
              <a:rPr lang="en-US" altLang="zh-CN" sz="1600" dirty="0">
                <a:solidFill>
                  <a:schemeClr val="bg1">
                    <a:lumMod val="65000"/>
                  </a:schemeClr>
                </a:solidFill>
                <a:latin typeface="Verdana" panose="020B0604030504040204" pitchFamily="34" charset="0"/>
              </a:rPr>
              <a:t>-1</a:t>
            </a:r>
            <a:r>
              <a:rPr lang="zh-CN" altLang="en-US" sz="1600" dirty="0">
                <a:solidFill>
                  <a:schemeClr val="bg1">
                    <a:lumMod val="65000"/>
                  </a:schemeClr>
                </a:solidFill>
                <a:latin typeface="Verdana" panose="020B0604030504040204" pitchFamily="34" charset="0"/>
              </a:rPr>
              <a:t>，否则，</a:t>
            </a:r>
            <a:r>
              <a:rPr lang="en-US" altLang="zh-CN" sz="1600" dirty="0" err="1">
                <a:solidFill>
                  <a:schemeClr val="bg1">
                    <a:lumMod val="65000"/>
                  </a:schemeClr>
                </a:solidFill>
                <a:latin typeface="Verdana" panose="020B0604030504040204" pitchFamily="34" charset="0"/>
              </a:rPr>
              <a:t>MaxId</a:t>
            </a:r>
            <a:r>
              <a:rPr lang="zh-CN" altLang="en-US" sz="1600" dirty="0">
                <a:solidFill>
                  <a:schemeClr val="bg1">
                    <a:lumMod val="65000"/>
                  </a:schemeClr>
                </a:solidFill>
                <a:latin typeface="Verdana" panose="020B0604030504040204" pitchFamily="34" charset="0"/>
              </a:rPr>
              <a:t>的值介于</a:t>
            </a:r>
            <a:r>
              <a:rPr lang="en-US" altLang="zh-CN" sz="1600" dirty="0">
                <a:solidFill>
                  <a:schemeClr val="bg1">
                    <a:lumMod val="65000"/>
                  </a:schemeClr>
                </a:solidFill>
                <a:latin typeface="Verdana" panose="020B0604030504040204" pitchFamily="34" charset="0"/>
              </a:rPr>
              <a:t>0</a:t>
            </a:r>
            <a:r>
              <a:rPr lang="zh-CN" altLang="en-US" sz="1600" dirty="0">
                <a:solidFill>
                  <a:schemeClr val="bg1">
                    <a:lumMod val="65000"/>
                  </a:schemeClr>
                </a:solidFill>
                <a:latin typeface="Verdana" panose="020B0604030504040204" pitchFamily="34" charset="0"/>
              </a:rPr>
              <a:t>到</a:t>
            </a:r>
            <a:r>
              <a:rPr lang="en-US" altLang="zh-CN" sz="1600" dirty="0">
                <a:solidFill>
                  <a:schemeClr val="bg1">
                    <a:lumMod val="65000"/>
                  </a:schemeClr>
                </a:solidFill>
                <a:latin typeface="Verdana" panose="020B0604030504040204" pitchFamily="34" charset="0"/>
              </a:rPr>
              <a:t>Size</a:t>
            </a:r>
            <a:r>
              <a:rPr lang="zh-CN" altLang="en-US" sz="1600" dirty="0">
                <a:solidFill>
                  <a:schemeClr val="bg1">
                    <a:lumMod val="65000"/>
                  </a:schemeClr>
                </a:solidFill>
                <a:latin typeface="Verdana" panose="020B0604030504040204" pitchFamily="34" charset="0"/>
              </a:rPr>
              <a:t>之间，即</a:t>
            </a:r>
            <a:r>
              <a:rPr lang="en-US" altLang="zh-CN" sz="1600" dirty="0">
                <a:solidFill>
                  <a:schemeClr val="bg1">
                    <a:lumMod val="65000"/>
                  </a:schemeClr>
                </a:solidFill>
                <a:latin typeface="Verdana" panose="020B0604030504040204" pitchFamily="34" charset="0"/>
              </a:rPr>
              <a:t>0≤MaxId&lt;Size</a:t>
            </a:r>
            <a:r>
              <a:rPr lang="zh-CN" altLang="en-US" sz="1600" dirty="0">
                <a:solidFill>
                  <a:schemeClr val="bg1">
                    <a:lumMod val="65000"/>
                  </a:schemeClr>
                </a:solidFill>
                <a:latin typeface="Verdana" panose="020B0604030504040204" pitchFamily="34" charset="0"/>
              </a:rPr>
              <a:t>。</a:t>
            </a:r>
          </a:p>
        </p:txBody>
      </p:sp>
      <p:pic>
        <p:nvPicPr>
          <p:cNvPr id="3" name="图片 2">
            <a:extLst>
              <a:ext uri="{FF2B5EF4-FFF2-40B4-BE49-F238E27FC236}">
                <a16:creationId xmlns:a16="http://schemas.microsoft.com/office/drawing/2014/main" id="{4726AA14-59DE-4CF8-8546-DEBE05899192}"/>
              </a:ext>
            </a:extLst>
          </p:cNvPr>
          <p:cNvPicPr>
            <a:picLocks noChangeAspect="1"/>
          </p:cNvPicPr>
          <p:nvPr/>
        </p:nvPicPr>
        <p:blipFill>
          <a:blip r:embed="rId5"/>
          <a:stretch>
            <a:fillRect/>
          </a:stretch>
        </p:blipFill>
        <p:spPr>
          <a:xfrm>
            <a:off x="3112012" y="4032808"/>
            <a:ext cx="5371429" cy="1323810"/>
          </a:xfrm>
          <a:prstGeom prst="rect">
            <a:avLst/>
          </a:prstGeom>
        </p:spPr>
      </p:pic>
    </p:spTree>
    <p:extLst>
      <p:ext uri="{BB962C8B-B14F-4D97-AF65-F5344CB8AC3E}">
        <p14:creationId xmlns:p14="http://schemas.microsoft.com/office/powerpoint/2010/main" val="394539881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7856103C-22DA-41CA-865F-9E6D22BC19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sp>
        <p:nvSpPr>
          <p:cNvPr id="19" name="矩形: 圆角 18">
            <a:extLst>
              <a:ext uri="{FF2B5EF4-FFF2-40B4-BE49-F238E27FC236}">
                <a16:creationId xmlns:a16="http://schemas.microsoft.com/office/drawing/2014/main" id="{BBECE02E-C93F-4E97-8D43-60B86D40C4BC}"/>
              </a:ext>
            </a:extLst>
          </p:cNvPr>
          <p:cNvSpPr/>
          <p:nvPr/>
        </p:nvSpPr>
        <p:spPr>
          <a:xfrm>
            <a:off x="1654628" y="761636"/>
            <a:ext cx="8882743" cy="2278744"/>
          </a:xfrm>
          <a:prstGeom prst="roundRect">
            <a:avLst>
              <a:gd name="adj" fmla="val 9294"/>
            </a:avLst>
          </a:prstGeom>
          <a:noFill/>
          <a:ln w="22225">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a:extLst>
              <a:ext uri="{FF2B5EF4-FFF2-40B4-BE49-F238E27FC236}">
                <a16:creationId xmlns:a16="http://schemas.microsoft.com/office/drawing/2014/main" id="{446E98A6-5814-49C9-8602-2446FC3518BE}"/>
              </a:ext>
            </a:extLst>
          </p:cNvPr>
          <p:cNvSpPr txBox="1"/>
          <p:nvPr/>
        </p:nvSpPr>
        <p:spPr>
          <a:xfrm>
            <a:off x="3534306" y="1283293"/>
            <a:ext cx="5269409" cy="1569660"/>
          </a:xfrm>
          <a:prstGeom prst="rect">
            <a:avLst/>
          </a:prstGeom>
          <a:noFill/>
        </p:spPr>
        <p:txBody>
          <a:bodyPr wrap="square" rtlCol="0">
            <a:spAutoFit/>
          </a:bodyPr>
          <a:lstStyle/>
          <a:p>
            <a:pPr algn="dist"/>
            <a:r>
              <a:rPr lang="en-US" altLang="zh-CN" sz="9600" dirty="0">
                <a:solidFill>
                  <a:schemeClr val="bg1">
                    <a:lumMod val="65000"/>
                  </a:schemeClr>
                </a:solidFill>
              </a:rPr>
              <a:t>THANKS</a:t>
            </a:r>
            <a:endParaRPr lang="zh-CN" altLang="en-US" sz="9600" dirty="0">
              <a:solidFill>
                <a:schemeClr val="bg1">
                  <a:lumMod val="65000"/>
                </a:schemeClr>
              </a:solidFill>
            </a:endParaRPr>
          </a:p>
        </p:txBody>
      </p:sp>
      <p:pic>
        <p:nvPicPr>
          <p:cNvPr id="11" name="图片 10">
            <a:extLst>
              <a:ext uri="{FF2B5EF4-FFF2-40B4-BE49-F238E27FC236}">
                <a16:creationId xmlns:a16="http://schemas.microsoft.com/office/drawing/2014/main" id="{75337936-E7D9-47A2-9E3F-31BD94C5D1DA}"/>
              </a:ext>
            </a:extLst>
          </p:cNvPr>
          <p:cNvPicPr>
            <a:picLocks noChangeAspect="1"/>
          </p:cNvPicPr>
          <p:nvPr/>
        </p:nvPicPr>
        <p:blipFill>
          <a:blip r:embed="rId3"/>
          <a:stretch>
            <a:fillRect/>
          </a:stretch>
        </p:blipFill>
        <p:spPr>
          <a:xfrm>
            <a:off x="-28575" y="0"/>
            <a:ext cx="1847619" cy="542857"/>
          </a:xfrm>
          <a:prstGeom prst="rect">
            <a:avLst/>
          </a:prstGeom>
        </p:spPr>
      </p:pic>
      <p:sp>
        <p:nvSpPr>
          <p:cNvPr id="2" name="文本框 1">
            <a:extLst>
              <a:ext uri="{FF2B5EF4-FFF2-40B4-BE49-F238E27FC236}">
                <a16:creationId xmlns:a16="http://schemas.microsoft.com/office/drawing/2014/main" id="{6D96BE9A-EDDA-4BE0-BE9F-28A73F2EE75E}"/>
              </a:ext>
            </a:extLst>
          </p:cNvPr>
          <p:cNvSpPr txBox="1"/>
          <p:nvPr/>
        </p:nvSpPr>
        <p:spPr>
          <a:xfrm>
            <a:off x="1819044" y="3374610"/>
            <a:ext cx="7713907" cy="3139321"/>
          </a:xfrm>
          <a:prstGeom prst="rect">
            <a:avLst/>
          </a:prstGeom>
          <a:noFill/>
        </p:spPr>
        <p:txBody>
          <a:bodyPr wrap="none" rtlCol="0">
            <a:spAutoFit/>
          </a:bodyPr>
          <a:lstStyle/>
          <a:p>
            <a:r>
              <a:rPr lang="zh-CN" altLang="en-US" dirty="0">
                <a:solidFill>
                  <a:schemeClr val="bg1">
                    <a:lumMod val="75000"/>
                  </a:schemeClr>
                </a:solidFill>
              </a:rPr>
              <a:t>参考</a:t>
            </a:r>
            <a:r>
              <a:rPr lang="en-US" altLang="zh-CN" dirty="0">
                <a:solidFill>
                  <a:schemeClr val="bg1">
                    <a:lumMod val="75000"/>
                  </a:schemeClr>
                </a:solidFill>
              </a:rPr>
              <a:t>blog</a:t>
            </a:r>
          </a:p>
          <a:p>
            <a:r>
              <a:rPr lang="en-US" altLang="zh-CN" dirty="0">
                <a:solidFill>
                  <a:schemeClr val="tx2">
                    <a:lumMod val="75000"/>
                  </a:schemeClr>
                </a:solidFill>
                <a:hlinkClick r:id="rId4">
                  <a:extLst>
                    <a:ext uri="{A12FA001-AC4F-418D-AE19-62706E023703}">
                      <ahyp:hlinkClr xmlns:ahyp="http://schemas.microsoft.com/office/drawing/2018/hyperlinkcolor" val="tx"/>
                    </a:ext>
                  </a:extLst>
                </a:hlinkClick>
              </a:rPr>
              <a:t>https://blog.csdn.net/xuyi1218037/article/details/84313217</a:t>
            </a:r>
            <a:endParaRPr lang="en-US" altLang="zh-CN" dirty="0">
              <a:solidFill>
                <a:schemeClr val="tx2">
                  <a:lumMod val="75000"/>
                </a:schemeClr>
              </a:solidFill>
            </a:endParaRPr>
          </a:p>
          <a:p>
            <a:r>
              <a:rPr lang="en-US" altLang="zh-CN" dirty="0">
                <a:solidFill>
                  <a:schemeClr val="tx2">
                    <a:lumMod val="75000"/>
                  </a:schemeClr>
                </a:solidFill>
                <a:hlinkClick r:id="rId5">
                  <a:extLst>
                    <a:ext uri="{A12FA001-AC4F-418D-AE19-62706E023703}">
                      <ahyp:hlinkClr xmlns:ahyp="http://schemas.microsoft.com/office/drawing/2018/hyperlinkcolor" val="tx"/>
                    </a:ext>
                  </a:extLst>
                </a:hlinkClick>
              </a:rPr>
              <a:t>http://www.cnblogs.com/tianhu9102/p/7641397.html</a:t>
            </a:r>
          </a:p>
          <a:p>
            <a:r>
              <a:rPr lang="en-US" altLang="zh-CN" dirty="0">
                <a:solidFill>
                  <a:schemeClr val="tx2">
                    <a:lumMod val="75000"/>
                  </a:schemeClr>
                </a:solidFill>
                <a:hlinkClick r:id="rId6">
                  <a:extLst>
                    <a:ext uri="{A12FA001-AC4F-418D-AE19-62706E023703}">
                      <ahyp:hlinkClr xmlns:ahyp="http://schemas.microsoft.com/office/drawing/2018/hyperlinkcolor" val="tx"/>
                    </a:ext>
                  </a:extLst>
                </a:hlinkClick>
              </a:rPr>
              <a:t>http://blog.sina.com.cn/s/blog_c6edd4480102x3h4.html</a:t>
            </a:r>
            <a:endParaRPr lang="en-US" altLang="zh-CN" dirty="0">
              <a:solidFill>
                <a:schemeClr val="tx2">
                  <a:lumMod val="75000"/>
                </a:schemeClr>
              </a:solidFill>
            </a:endParaRPr>
          </a:p>
          <a:p>
            <a:r>
              <a:rPr lang="en-US" altLang="zh-CN" dirty="0">
                <a:solidFill>
                  <a:schemeClr val="tx2">
                    <a:lumMod val="75000"/>
                  </a:schemeClr>
                </a:solidFill>
                <a:hlinkClick r:id="rId6">
                  <a:extLst>
                    <a:ext uri="{A12FA001-AC4F-418D-AE19-62706E023703}">
                      <ahyp:hlinkClr xmlns:ahyp="http://schemas.microsoft.com/office/drawing/2018/hyperlinkcolor" val="tx"/>
                    </a:ext>
                  </a:extLst>
                </a:hlinkClick>
              </a:rPr>
              <a:t>http://blog.sina.com.cn/s/blog_c6edd4480102x3h4.html</a:t>
            </a:r>
            <a:endParaRPr lang="en-US" altLang="zh-CN" dirty="0">
              <a:solidFill>
                <a:schemeClr val="tx2">
                  <a:lumMod val="75000"/>
                </a:schemeClr>
              </a:solidFill>
            </a:endParaRPr>
          </a:p>
          <a:p>
            <a:endParaRPr lang="en-US" altLang="zh-CN" dirty="0">
              <a:solidFill>
                <a:schemeClr val="tx2">
                  <a:lumMod val="75000"/>
                </a:schemeClr>
              </a:solidFill>
            </a:endParaRPr>
          </a:p>
          <a:p>
            <a:r>
              <a:rPr lang="zh-CN" altLang="en-US" dirty="0">
                <a:solidFill>
                  <a:schemeClr val="bg1">
                    <a:lumMod val="65000"/>
                  </a:schemeClr>
                </a:solidFill>
              </a:rPr>
              <a:t>参考文献</a:t>
            </a:r>
            <a:r>
              <a:rPr lang="en-US" altLang="zh-CN" dirty="0">
                <a:solidFill>
                  <a:schemeClr val="bg1">
                    <a:lumMod val="65000"/>
                  </a:schemeClr>
                </a:solidFill>
              </a:rPr>
              <a:t>:</a:t>
            </a:r>
          </a:p>
          <a:p>
            <a:r>
              <a:rPr lang="en-US" altLang="zh-CN" dirty="0">
                <a:solidFill>
                  <a:schemeClr val="tx2">
                    <a:lumMod val="75000"/>
                  </a:schemeClr>
                </a:solidFill>
                <a:hlinkClick r:id="rId7">
                  <a:extLst>
                    <a:ext uri="{A12FA001-AC4F-418D-AE19-62706E023703}">
                      <ahyp:hlinkClr xmlns:ahyp="http://schemas.microsoft.com/office/drawing/2018/hyperlinkcolor" val="tx"/>
                    </a:ext>
                  </a:extLst>
                </a:hlinkClick>
              </a:rPr>
              <a:t>https://vtk.org/</a:t>
            </a:r>
            <a:endParaRPr lang="en-US" altLang="zh-CN" dirty="0">
              <a:solidFill>
                <a:schemeClr val="tx2">
                  <a:lumMod val="75000"/>
                </a:schemeClr>
              </a:solidFill>
            </a:endParaRPr>
          </a:p>
          <a:p>
            <a:r>
              <a:rPr lang="en-US" altLang="zh-CN" dirty="0">
                <a:solidFill>
                  <a:schemeClr val="tx2">
                    <a:lumMod val="75000"/>
                  </a:schemeClr>
                </a:solidFill>
                <a:hlinkClick r:id="rId8">
                  <a:extLst>
                    <a:ext uri="{A12FA001-AC4F-418D-AE19-62706E023703}">
                      <ahyp:hlinkClr xmlns:ahyp="http://schemas.microsoft.com/office/drawing/2018/hyperlinkcolor" val="tx"/>
                    </a:ext>
                  </a:extLst>
                </a:hlinkClick>
              </a:rPr>
              <a:t>https://www.cnblogs.com/lidabo/p/7359422.html</a:t>
            </a:r>
            <a:endParaRPr lang="en-US" altLang="zh-CN" dirty="0">
              <a:solidFill>
                <a:schemeClr val="tx2">
                  <a:lumMod val="75000"/>
                </a:schemeClr>
              </a:solidFill>
            </a:endParaRPr>
          </a:p>
          <a:p>
            <a:r>
              <a:rPr lang="en-US" altLang="zh-CN" dirty="0">
                <a:solidFill>
                  <a:schemeClr val="tx2">
                    <a:lumMod val="75000"/>
                  </a:schemeClr>
                </a:solidFill>
                <a:hlinkClick r:id="rId9">
                  <a:extLst>
                    <a:ext uri="{A12FA001-AC4F-418D-AE19-62706E023703}">
                      <ahyp:hlinkClr xmlns:ahyp="http://schemas.microsoft.com/office/drawing/2018/hyperlinkcolor" val="tx"/>
                    </a:ext>
                  </a:extLst>
                </a:hlinkClick>
              </a:rPr>
              <a:t>https://vtk.org/doc/release/5.4/html/classes.html</a:t>
            </a:r>
            <a:endParaRPr lang="en-US" altLang="zh-CN" dirty="0">
              <a:solidFill>
                <a:schemeClr val="tx2">
                  <a:lumMod val="75000"/>
                </a:schemeClr>
              </a:solidFill>
            </a:endParaRPr>
          </a:p>
          <a:p>
            <a:r>
              <a:rPr lang="en-US" altLang="zh-CN" dirty="0">
                <a:solidFill>
                  <a:schemeClr val="tx2">
                    <a:lumMod val="75000"/>
                  </a:schemeClr>
                </a:solidFill>
                <a:hlinkClick r:id="rId10">
                  <a:extLst>
                    <a:ext uri="{A12FA001-AC4F-418D-AE19-62706E023703}">
                      <ahyp:hlinkClr xmlns:ahyp="http://schemas.microsoft.com/office/drawing/2018/hyperlinkcolor" val="tx"/>
                    </a:ext>
                  </a:extLst>
                </a:hlinkClick>
              </a:rPr>
              <a:t>https://www.kancloud.cn/kancloud/open-source-architecture/53167</a:t>
            </a:r>
            <a:endParaRPr lang="zh-CN" altLang="en-US" dirty="0">
              <a:solidFill>
                <a:schemeClr val="tx2">
                  <a:lumMod val="75000"/>
                </a:schemeClr>
              </a:solidFill>
            </a:endParaRPr>
          </a:p>
        </p:txBody>
      </p:sp>
    </p:spTree>
    <p:extLst>
      <p:ext uri="{BB962C8B-B14F-4D97-AF65-F5344CB8AC3E}">
        <p14:creationId xmlns:p14="http://schemas.microsoft.com/office/powerpoint/2010/main" val="2687363829"/>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a:extLst>
              <a:ext uri="{FF2B5EF4-FFF2-40B4-BE49-F238E27FC236}">
                <a16:creationId xmlns:a16="http://schemas.microsoft.com/office/drawing/2014/main" id="{757E5C0F-7D7F-43D2-B7AF-23EC43F686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192000" cy="6858000"/>
          </a:xfrm>
          <a:prstGeom prst="rect">
            <a:avLst/>
          </a:prstGeom>
        </p:spPr>
      </p:pic>
      <p:pic>
        <p:nvPicPr>
          <p:cNvPr id="22" name="图片 21">
            <a:extLst>
              <a:ext uri="{FF2B5EF4-FFF2-40B4-BE49-F238E27FC236}">
                <a16:creationId xmlns:a16="http://schemas.microsoft.com/office/drawing/2014/main" id="{25DCDF52-4A51-461B-B990-9396C98C14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2034488" y="2331272"/>
            <a:ext cx="2818850" cy="3378824"/>
          </a:xfrm>
          <a:prstGeom prst="rect">
            <a:avLst/>
          </a:prstGeom>
        </p:spPr>
      </p:pic>
      <p:pic>
        <p:nvPicPr>
          <p:cNvPr id="31" name="图片 30">
            <a:extLst>
              <a:ext uri="{FF2B5EF4-FFF2-40B4-BE49-F238E27FC236}">
                <a16:creationId xmlns:a16="http://schemas.microsoft.com/office/drawing/2014/main" id="{362AC04B-2B54-4041-8BD9-68E4D8B95ED1}"/>
              </a:ext>
            </a:extLst>
          </p:cNvPr>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3074878" y="852172"/>
            <a:ext cx="5301666" cy="768569"/>
          </a:xfrm>
          <a:prstGeom prst="rect">
            <a:avLst/>
          </a:prstGeom>
        </p:spPr>
      </p:pic>
      <p:sp>
        <p:nvSpPr>
          <p:cNvPr id="2" name="文本框 1">
            <a:extLst>
              <a:ext uri="{FF2B5EF4-FFF2-40B4-BE49-F238E27FC236}">
                <a16:creationId xmlns:a16="http://schemas.microsoft.com/office/drawing/2014/main" id="{97129B2B-D660-4CB2-92AA-E87A983593E6}"/>
              </a:ext>
            </a:extLst>
          </p:cNvPr>
          <p:cNvSpPr txBox="1"/>
          <p:nvPr/>
        </p:nvSpPr>
        <p:spPr>
          <a:xfrm>
            <a:off x="3838043" y="1042376"/>
            <a:ext cx="1629930" cy="400110"/>
          </a:xfrm>
          <a:prstGeom prst="rect">
            <a:avLst/>
          </a:prstGeom>
          <a:noFill/>
        </p:spPr>
        <p:txBody>
          <a:bodyPr wrap="square" rtlCol="0">
            <a:spAutoFit/>
          </a:bodyPr>
          <a:lstStyle/>
          <a:p>
            <a:pPr algn="dist"/>
            <a:r>
              <a:rPr lang="en-US" altLang="zh-CN" sz="2000" dirty="0">
                <a:solidFill>
                  <a:schemeClr val="bg1"/>
                </a:solidFill>
              </a:rPr>
              <a:t>CONTENT</a:t>
            </a:r>
            <a:endParaRPr lang="zh-CN" altLang="en-US" sz="2000" dirty="0">
              <a:solidFill>
                <a:schemeClr val="bg1"/>
              </a:solidFill>
            </a:endParaRPr>
          </a:p>
        </p:txBody>
      </p:sp>
      <p:sp>
        <p:nvSpPr>
          <p:cNvPr id="3" name="文本框 2">
            <a:extLst>
              <a:ext uri="{FF2B5EF4-FFF2-40B4-BE49-F238E27FC236}">
                <a16:creationId xmlns:a16="http://schemas.microsoft.com/office/drawing/2014/main" id="{1F519FC1-6B67-418F-8D59-9F1B50DB8F4C}"/>
              </a:ext>
            </a:extLst>
          </p:cNvPr>
          <p:cNvSpPr txBox="1"/>
          <p:nvPr/>
        </p:nvSpPr>
        <p:spPr>
          <a:xfrm>
            <a:off x="6599562" y="1036401"/>
            <a:ext cx="992697" cy="400110"/>
          </a:xfrm>
          <a:prstGeom prst="rect">
            <a:avLst/>
          </a:prstGeom>
          <a:noFill/>
        </p:spPr>
        <p:txBody>
          <a:bodyPr wrap="square" rtlCol="0">
            <a:spAutoFit/>
          </a:bodyPr>
          <a:lstStyle/>
          <a:p>
            <a:pPr algn="dist"/>
            <a:r>
              <a:rPr lang="zh-CN" altLang="en-US" sz="2000" dirty="0">
                <a:solidFill>
                  <a:schemeClr val="bg1">
                    <a:lumMod val="65000"/>
                  </a:schemeClr>
                </a:solidFill>
              </a:rPr>
              <a:t>目录</a:t>
            </a:r>
          </a:p>
        </p:txBody>
      </p:sp>
      <p:sp>
        <p:nvSpPr>
          <p:cNvPr id="13" name="文本框 12">
            <a:extLst>
              <a:ext uri="{FF2B5EF4-FFF2-40B4-BE49-F238E27FC236}">
                <a16:creationId xmlns:a16="http://schemas.microsoft.com/office/drawing/2014/main" id="{6BE32997-00C8-4FD6-8FED-0DBFCAE5ABF4}"/>
              </a:ext>
            </a:extLst>
          </p:cNvPr>
          <p:cNvSpPr txBox="1"/>
          <p:nvPr/>
        </p:nvSpPr>
        <p:spPr>
          <a:xfrm>
            <a:off x="5145668" y="2257218"/>
            <a:ext cx="3365434"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简单介绍搭建所需软件</a:t>
            </a:r>
          </a:p>
        </p:txBody>
      </p:sp>
      <p:sp>
        <p:nvSpPr>
          <p:cNvPr id="14" name="文本框 13">
            <a:extLst>
              <a:ext uri="{FF2B5EF4-FFF2-40B4-BE49-F238E27FC236}">
                <a16:creationId xmlns:a16="http://schemas.microsoft.com/office/drawing/2014/main" id="{AB40CAAC-7413-4EF8-8FA0-511BC486581A}"/>
              </a:ext>
            </a:extLst>
          </p:cNvPr>
          <p:cNvSpPr txBox="1"/>
          <p:nvPr/>
        </p:nvSpPr>
        <p:spPr>
          <a:xfrm>
            <a:off x="4273738" y="2260867"/>
            <a:ext cx="630098" cy="46166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01</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cxnSp>
        <p:nvCxnSpPr>
          <p:cNvPr id="15" name="直接连接符 14">
            <a:extLst>
              <a:ext uri="{FF2B5EF4-FFF2-40B4-BE49-F238E27FC236}">
                <a16:creationId xmlns:a16="http://schemas.microsoft.com/office/drawing/2014/main" id="{A6BB4337-5473-4D6C-A282-176209118AC1}"/>
              </a:ext>
            </a:extLst>
          </p:cNvPr>
          <p:cNvCxnSpPr/>
          <p:nvPr/>
        </p:nvCxnSpPr>
        <p:spPr>
          <a:xfrm flipH="1">
            <a:off x="4903836" y="2333665"/>
            <a:ext cx="165633" cy="308770"/>
          </a:xfrm>
          <a:prstGeom prst="line">
            <a:avLst/>
          </a:prstGeom>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B4908CB1-1402-4777-B8CC-9BC0319CBB24}"/>
              </a:ext>
            </a:extLst>
          </p:cNvPr>
          <p:cNvSpPr txBox="1"/>
          <p:nvPr/>
        </p:nvSpPr>
        <p:spPr>
          <a:xfrm>
            <a:off x="5139447" y="3405620"/>
            <a:ext cx="3328303" cy="461665"/>
          </a:xfrm>
          <a:prstGeom prst="rect">
            <a:avLst/>
          </a:prstGeom>
          <a:noFill/>
        </p:spPr>
        <p:txBody>
          <a:bodyPr wrap="square" rtlCol="0">
            <a:spAutoFit/>
          </a:bodyPr>
          <a:lstStyle/>
          <a:p>
            <a:r>
              <a:rPr lang="en-US" altLang="zh-CN" sz="2400" dirty="0" err="1">
                <a:solidFill>
                  <a:schemeClr val="bg1">
                    <a:lumMod val="65000"/>
                  </a:schemeClr>
                </a:solidFill>
                <a:latin typeface="微软雅黑" panose="020B0503020204020204" pitchFamily="34" charset="-122"/>
                <a:ea typeface="微软雅黑" panose="020B0503020204020204" pitchFamily="34" charset="-122"/>
              </a:rPr>
              <a:t>cmake</a:t>
            </a:r>
            <a:r>
              <a:rPr lang="zh-CN" altLang="en-US" sz="2400" dirty="0">
                <a:solidFill>
                  <a:schemeClr val="bg1">
                    <a:lumMod val="65000"/>
                  </a:schemeClr>
                </a:solidFill>
                <a:latin typeface="微软雅黑" panose="020B0503020204020204" pitchFamily="34" charset="-122"/>
                <a:ea typeface="微软雅黑" panose="020B0503020204020204" pitchFamily="34" charset="-122"/>
              </a:rPr>
              <a:t>生成编译</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VTK</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B0949499-E53A-4D90-AB69-56D03AFD1697}"/>
              </a:ext>
            </a:extLst>
          </p:cNvPr>
          <p:cNvSpPr txBox="1"/>
          <p:nvPr/>
        </p:nvSpPr>
        <p:spPr>
          <a:xfrm>
            <a:off x="4267517" y="3427678"/>
            <a:ext cx="630098" cy="46166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03</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cxnSp>
        <p:nvCxnSpPr>
          <p:cNvPr id="18" name="直接连接符 17">
            <a:extLst>
              <a:ext uri="{FF2B5EF4-FFF2-40B4-BE49-F238E27FC236}">
                <a16:creationId xmlns:a16="http://schemas.microsoft.com/office/drawing/2014/main" id="{7BC8001E-2F6C-465F-9FFA-8DB36CB024D9}"/>
              </a:ext>
            </a:extLst>
          </p:cNvPr>
          <p:cNvCxnSpPr/>
          <p:nvPr/>
        </p:nvCxnSpPr>
        <p:spPr>
          <a:xfrm flipH="1">
            <a:off x="4897615" y="3482067"/>
            <a:ext cx="165633" cy="308770"/>
          </a:xfrm>
          <a:prstGeom prst="line">
            <a:avLst/>
          </a:prstGeom>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74469790-7591-4DE8-8CA1-7D3D74F2369E}"/>
              </a:ext>
            </a:extLst>
          </p:cNvPr>
          <p:cNvSpPr txBox="1"/>
          <p:nvPr/>
        </p:nvSpPr>
        <p:spPr>
          <a:xfrm>
            <a:off x="5174076" y="2805020"/>
            <a:ext cx="3202468"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搭建环境</a:t>
            </a:r>
          </a:p>
        </p:txBody>
      </p:sp>
      <p:sp>
        <p:nvSpPr>
          <p:cNvPr id="24" name="文本框 23">
            <a:extLst>
              <a:ext uri="{FF2B5EF4-FFF2-40B4-BE49-F238E27FC236}">
                <a16:creationId xmlns:a16="http://schemas.microsoft.com/office/drawing/2014/main" id="{7B72CDB6-8A01-4604-A3B0-E515C797A17A}"/>
              </a:ext>
            </a:extLst>
          </p:cNvPr>
          <p:cNvSpPr txBox="1"/>
          <p:nvPr/>
        </p:nvSpPr>
        <p:spPr>
          <a:xfrm>
            <a:off x="4260371" y="2813087"/>
            <a:ext cx="592967" cy="46166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02</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cxnSp>
        <p:nvCxnSpPr>
          <p:cNvPr id="25" name="直接连接符 24">
            <a:extLst>
              <a:ext uri="{FF2B5EF4-FFF2-40B4-BE49-F238E27FC236}">
                <a16:creationId xmlns:a16="http://schemas.microsoft.com/office/drawing/2014/main" id="{464CD6A4-C6DD-4B1C-A878-94BC2D467749}"/>
              </a:ext>
            </a:extLst>
          </p:cNvPr>
          <p:cNvCxnSpPr/>
          <p:nvPr/>
        </p:nvCxnSpPr>
        <p:spPr>
          <a:xfrm flipH="1">
            <a:off x="4932244" y="2881467"/>
            <a:ext cx="165633" cy="308770"/>
          </a:xfrm>
          <a:prstGeom prst="line">
            <a:avLst/>
          </a:prstGeom>
          <a:ln/>
        </p:spPr>
        <p:style>
          <a:lnRef idx="1">
            <a:schemeClr val="accent1"/>
          </a:lnRef>
          <a:fillRef idx="0">
            <a:schemeClr val="accent1"/>
          </a:fillRef>
          <a:effectRef idx="0">
            <a:schemeClr val="accent1"/>
          </a:effectRef>
          <a:fontRef idx="minor">
            <a:schemeClr val="tx1"/>
          </a:fontRef>
        </p:style>
      </p:cxnSp>
      <p:pic>
        <p:nvPicPr>
          <p:cNvPr id="28" name="图片 27">
            <a:extLst>
              <a:ext uri="{FF2B5EF4-FFF2-40B4-BE49-F238E27FC236}">
                <a16:creationId xmlns:a16="http://schemas.microsoft.com/office/drawing/2014/main" id="{068F32D6-C549-42FC-A5F3-879228413184}"/>
              </a:ext>
            </a:extLst>
          </p:cNvPr>
          <p:cNvPicPr>
            <a:picLocks noChangeAspect="1"/>
          </p:cNvPicPr>
          <p:nvPr/>
        </p:nvPicPr>
        <p:blipFill>
          <a:blip r:embed="rId5"/>
          <a:stretch>
            <a:fillRect/>
          </a:stretch>
        </p:blipFill>
        <p:spPr>
          <a:xfrm>
            <a:off x="-28575" y="0"/>
            <a:ext cx="1847619" cy="542857"/>
          </a:xfrm>
          <a:prstGeom prst="rect">
            <a:avLst/>
          </a:prstGeom>
        </p:spPr>
      </p:pic>
      <p:cxnSp>
        <p:nvCxnSpPr>
          <p:cNvPr id="35" name="直接连接符 34">
            <a:extLst>
              <a:ext uri="{FF2B5EF4-FFF2-40B4-BE49-F238E27FC236}">
                <a16:creationId xmlns:a16="http://schemas.microsoft.com/office/drawing/2014/main" id="{2F8C1FE5-6142-444A-A008-B080D9FCFA1A}"/>
              </a:ext>
            </a:extLst>
          </p:cNvPr>
          <p:cNvCxnSpPr/>
          <p:nvPr/>
        </p:nvCxnSpPr>
        <p:spPr>
          <a:xfrm flipH="1">
            <a:off x="4945611" y="4071280"/>
            <a:ext cx="165633" cy="308770"/>
          </a:xfrm>
          <a:prstGeom prst="line">
            <a:avLst/>
          </a:prstGeom>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169FE141-43E3-4D1B-A228-C0C65B232E8A}"/>
              </a:ext>
            </a:extLst>
          </p:cNvPr>
          <p:cNvSpPr txBox="1"/>
          <p:nvPr/>
        </p:nvSpPr>
        <p:spPr>
          <a:xfrm>
            <a:off x="5148058" y="3994832"/>
            <a:ext cx="3335074"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注意</a:t>
            </a:r>
          </a:p>
        </p:txBody>
      </p:sp>
      <p:sp>
        <p:nvSpPr>
          <p:cNvPr id="21" name="文本框 20">
            <a:extLst>
              <a:ext uri="{FF2B5EF4-FFF2-40B4-BE49-F238E27FC236}">
                <a16:creationId xmlns:a16="http://schemas.microsoft.com/office/drawing/2014/main" id="{54019E15-CBB5-4116-9001-96EE4A0C4634}"/>
              </a:ext>
            </a:extLst>
          </p:cNvPr>
          <p:cNvSpPr txBox="1"/>
          <p:nvPr/>
        </p:nvSpPr>
        <p:spPr>
          <a:xfrm>
            <a:off x="4273738" y="4020684"/>
            <a:ext cx="630098" cy="46166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04</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cxnSp>
        <p:nvCxnSpPr>
          <p:cNvPr id="26" name="直接连接符 25">
            <a:extLst>
              <a:ext uri="{FF2B5EF4-FFF2-40B4-BE49-F238E27FC236}">
                <a16:creationId xmlns:a16="http://schemas.microsoft.com/office/drawing/2014/main" id="{9785283F-F896-45EE-874A-7E5E5FC545BA}"/>
              </a:ext>
            </a:extLst>
          </p:cNvPr>
          <p:cNvCxnSpPr/>
          <p:nvPr/>
        </p:nvCxnSpPr>
        <p:spPr>
          <a:xfrm flipH="1">
            <a:off x="4939390" y="4625761"/>
            <a:ext cx="165633" cy="308770"/>
          </a:xfrm>
          <a:prstGeom prst="line">
            <a:avLst/>
          </a:prstGeom>
          <a:ln/>
        </p:spPr>
        <p:style>
          <a:lnRef idx="1">
            <a:schemeClr val="accent1"/>
          </a:lnRef>
          <a:fillRef idx="0">
            <a:schemeClr val="accent1"/>
          </a:fillRef>
          <a:effectRef idx="0">
            <a:schemeClr val="accent1"/>
          </a:effectRef>
          <a:fontRef idx="minor">
            <a:schemeClr val="tx1"/>
          </a:fontRef>
        </p:style>
      </p:cxnSp>
      <p:sp>
        <p:nvSpPr>
          <p:cNvPr id="29" name="文本框 28">
            <a:extLst>
              <a:ext uri="{FF2B5EF4-FFF2-40B4-BE49-F238E27FC236}">
                <a16:creationId xmlns:a16="http://schemas.microsoft.com/office/drawing/2014/main" id="{1D41296C-B864-4D7E-A4D1-D204346E858F}"/>
              </a:ext>
            </a:extLst>
          </p:cNvPr>
          <p:cNvSpPr txBox="1"/>
          <p:nvPr/>
        </p:nvSpPr>
        <p:spPr>
          <a:xfrm>
            <a:off x="5111244" y="4577256"/>
            <a:ext cx="3335074" cy="461665"/>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信号槽</a:t>
            </a:r>
          </a:p>
        </p:txBody>
      </p:sp>
      <p:sp>
        <p:nvSpPr>
          <p:cNvPr id="30" name="文本框 29">
            <a:extLst>
              <a:ext uri="{FF2B5EF4-FFF2-40B4-BE49-F238E27FC236}">
                <a16:creationId xmlns:a16="http://schemas.microsoft.com/office/drawing/2014/main" id="{CF3EE211-A86D-444F-BCF0-76316231D397}"/>
              </a:ext>
            </a:extLst>
          </p:cNvPr>
          <p:cNvSpPr txBox="1"/>
          <p:nvPr/>
        </p:nvSpPr>
        <p:spPr>
          <a:xfrm>
            <a:off x="4267517" y="4575165"/>
            <a:ext cx="630098" cy="46166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05</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cxnSp>
        <p:nvCxnSpPr>
          <p:cNvPr id="32" name="直接连接符 31">
            <a:extLst>
              <a:ext uri="{FF2B5EF4-FFF2-40B4-BE49-F238E27FC236}">
                <a16:creationId xmlns:a16="http://schemas.microsoft.com/office/drawing/2014/main" id="{59BABC44-F526-447B-A8AA-0D3617445509}"/>
              </a:ext>
            </a:extLst>
          </p:cNvPr>
          <p:cNvCxnSpPr/>
          <p:nvPr/>
        </p:nvCxnSpPr>
        <p:spPr>
          <a:xfrm flipH="1">
            <a:off x="4939390" y="5155603"/>
            <a:ext cx="165633" cy="308770"/>
          </a:xfrm>
          <a:prstGeom prst="line">
            <a:avLst/>
          </a:prstGeom>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37BAB169-E680-4ADC-B972-DD0DEEB04CE9}"/>
              </a:ext>
            </a:extLst>
          </p:cNvPr>
          <p:cNvSpPr txBox="1"/>
          <p:nvPr/>
        </p:nvSpPr>
        <p:spPr>
          <a:xfrm>
            <a:off x="5111244" y="5107098"/>
            <a:ext cx="5438646" cy="830997"/>
          </a:xfrm>
          <a:prstGeom prst="rect">
            <a:avLst/>
          </a:prstGeom>
          <a:noFill/>
        </p:spPr>
        <p:txBody>
          <a:bodyPr wrap="square" rtlCol="0">
            <a:spAutoFit/>
          </a:bodyPr>
          <a:lstStyle/>
          <a:p>
            <a:r>
              <a:rPr lang="zh-CN" altLang="en-US" sz="2400" dirty="0">
                <a:solidFill>
                  <a:schemeClr val="bg1">
                    <a:lumMod val="65000"/>
                  </a:schemeClr>
                </a:solidFill>
                <a:latin typeface="微软雅黑" panose="020B0503020204020204" pitchFamily="34" charset="-122"/>
                <a:ea typeface="微软雅黑" panose="020B0503020204020204" pitchFamily="34" charset="-122"/>
              </a:rPr>
              <a:t>做一个</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4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400" dirty="0">
                <a:solidFill>
                  <a:schemeClr val="bg1">
                    <a:lumMod val="65000"/>
                  </a:schemeClr>
                </a:solidFill>
                <a:latin typeface="微软雅黑" panose="020B0503020204020204" pitchFamily="34" charset="-122"/>
                <a:ea typeface="微软雅黑" panose="020B0503020204020204" pitchFamily="34" charset="-122"/>
              </a:rPr>
              <a:t>*</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5</a:t>
            </a:r>
            <a:r>
              <a:rPr lang="zh-CN" altLang="en-US" sz="2400" dirty="0">
                <a:solidFill>
                  <a:schemeClr val="bg1">
                    <a:lumMod val="65000"/>
                  </a:schemeClr>
                </a:solidFill>
                <a:latin typeface="微软雅黑" panose="020B0503020204020204" pitchFamily="34" charset="-122"/>
                <a:ea typeface="微软雅黑" panose="020B0503020204020204" pitchFamily="34" charset="-122"/>
              </a:rPr>
              <a:t>的空间做随机生成</a:t>
            </a:r>
            <a:r>
              <a:rPr lang="en-US" altLang="zh-CN" sz="2400" dirty="0">
                <a:solidFill>
                  <a:schemeClr val="bg1">
                    <a:lumMod val="65000"/>
                  </a:schemeClr>
                </a:solidFill>
                <a:latin typeface="微软雅黑" panose="020B0503020204020204" pitchFamily="34" charset="-122"/>
                <a:ea typeface="微软雅黑" panose="020B0503020204020204" pitchFamily="34" charset="-122"/>
              </a:rPr>
              <a:t>20</a:t>
            </a:r>
            <a:r>
              <a:rPr lang="zh-CN" altLang="en-US" sz="2400" dirty="0">
                <a:solidFill>
                  <a:schemeClr val="bg1">
                    <a:lumMod val="65000"/>
                  </a:schemeClr>
                </a:solidFill>
                <a:latin typeface="微软雅黑" panose="020B0503020204020204" pitchFamily="34" charset="-122"/>
                <a:ea typeface="微软雅黑" panose="020B0503020204020204" pitchFamily="34" charset="-122"/>
              </a:rPr>
              <a:t>万个随机颜色的点</a:t>
            </a:r>
          </a:p>
        </p:txBody>
      </p:sp>
      <p:sp>
        <p:nvSpPr>
          <p:cNvPr id="34" name="文本框 33">
            <a:extLst>
              <a:ext uri="{FF2B5EF4-FFF2-40B4-BE49-F238E27FC236}">
                <a16:creationId xmlns:a16="http://schemas.microsoft.com/office/drawing/2014/main" id="{712509E3-F2A5-407B-A7AC-A08CD264DE3B}"/>
              </a:ext>
            </a:extLst>
          </p:cNvPr>
          <p:cNvSpPr txBox="1"/>
          <p:nvPr/>
        </p:nvSpPr>
        <p:spPr>
          <a:xfrm>
            <a:off x="4267517" y="5105007"/>
            <a:ext cx="630098" cy="46166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06</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103638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dissolve">
                                      <p:cBhvr>
                                        <p:cTn id="7" dur="2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3D712AA9-DC1F-4395-872A-B26ECFDF5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6859" y="911400"/>
            <a:ext cx="4469460"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4590629" y="1088186"/>
            <a:ext cx="3885733" cy="400110"/>
          </a:xfrm>
          <a:prstGeom prst="rect">
            <a:avLst/>
          </a:prstGeom>
          <a:noFill/>
        </p:spPr>
        <p:txBody>
          <a:bodyPr wrap="square" rtlCol="0">
            <a:spAutoFit/>
          </a:bodyPr>
          <a:lstStyle/>
          <a:p>
            <a:r>
              <a:rPr lang="en-US" altLang="zh-CN" sz="2000" dirty="0" err="1">
                <a:solidFill>
                  <a:schemeClr val="bg1">
                    <a:lumMod val="65000"/>
                  </a:schemeClr>
                </a:solidFill>
              </a:rPr>
              <a:t>QT,VTK,MinGW,CMake</a:t>
            </a:r>
            <a:r>
              <a:rPr lang="zh-CN" altLang="en-US" sz="2000" dirty="0">
                <a:solidFill>
                  <a:schemeClr val="bg1">
                    <a:lumMod val="65000"/>
                  </a:schemeClr>
                </a:solidFill>
              </a:rPr>
              <a:t>简介</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893331" y="1080988"/>
            <a:ext cx="510889" cy="400110"/>
          </a:xfrm>
          <a:prstGeom prst="rect">
            <a:avLst/>
          </a:prstGeom>
          <a:noFill/>
        </p:spPr>
        <p:txBody>
          <a:bodyPr wrap="square" rtlCol="0">
            <a:spAutoFit/>
          </a:bodyPr>
          <a:lstStyle/>
          <a:p>
            <a:r>
              <a:rPr lang="en-US" altLang="zh-CN" sz="2000" b="1" dirty="0">
                <a:solidFill>
                  <a:schemeClr val="bg1"/>
                </a:solidFill>
              </a:rPr>
              <a:t>01</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28575" y="0"/>
            <a:ext cx="1847619" cy="542857"/>
          </a:xfrm>
          <a:prstGeom prst="rect">
            <a:avLst/>
          </a:prstGeom>
        </p:spPr>
      </p:pic>
      <p:sp>
        <p:nvSpPr>
          <p:cNvPr id="2" name="文本框 1">
            <a:extLst>
              <a:ext uri="{FF2B5EF4-FFF2-40B4-BE49-F238E27FC236}">
                <a16:creationId xmlns:a16="http://schemas.microsoft.com/office/drawing/2014/main" id="{93C7F44C-DB76-4C71-B42F-B5553E3D4EC4}"/>
              </a:ext>
            </a:extLst>
          </p:cNvPr>
          <p:cNvSpPr txBox="1"/>
          <p:nvPr/>
        </p:nvSpPr>
        <p:spPr>
          <a:xfrm>
            <a:off x="1493241" y="2042291"/>
            <a:ext cx="9487948" cy="4247317"/>
          </a:xfrm>
          <a:prstGeom prst="rect">
            <a:avLst/>
          </a:prstGeom>
          <a:noFill/>
        </p:spPr>
        <p:txBody>
          <a:bodyPr wrap="square" rtlCol="0">
            <a:spAutoFit/>
          </a:bodyPr>
          <a:lstStyle/>
          <a:p>
            <a:r>
              <a:rPr lang="en-US" altLang="zh-CN" dirty="0" err="1">
                <a:solidFill>
                  <a:schemeClr val="bg1">
                    <a:lumMod val="65000"/>
                  </a:schemeClr>
                </a:solidFill>
                <a:hlinkClick r:id="rId5">
                  <a:extLst>
                    <a:ext uri="{A12FA001-AC4F-418D-AE19-62706E023703}">
                      <ahyp:hlinkClr xmlns:ahyp="http://schemas.microsoft.com/office/drawing/2018/hyperlinkcolor" val="tx"/>
                    </a:ext>
                  </a:extLst>
                </a:hlinkClick>
              </a:rPr>
              <a:t>Q</a:t>
            </a:r>
            <a:r>
              <a:rPr lang="en-US" altLang="zh-CN" dirty="0" err="1">
                <a:solidFill>
                  <a:schemeClr val="bg1">
                    <a:lumMod val="65000"/>
                  </a:schemeClr>
                </a:solidFill>
              </a:rPr>
              <a:t>t:</a:t>
            </a:r>
            <a:r>
              <a:rPr lang="en-US" altLang="zh-CN" dirty="0" err="1">
                <a:solidFill>
                  <a:schemeClr val="tx2">
                    <a:lumMod val="75000"/>
                  </a:schemeClr>
                </a:solidFill>
                <a:hlinkClick r:id="rId5">
                  <a:extLst>
                    <a:ext uri="{A12FA001-AC4F-418D-AE19-62706E023703}">
                      <ahyp:hlinkClr xmlns:ahyp="http://schemas.microsoft.com/office/drawing/2018/hyperlinkcolor" val="tx"/>
                    </a:ext>
                  </a:extLst>
                </a:hlinkClick>
              </a:rPr>
              <a:t>https</a:t>
            </a:r>
            <a:r>
              <a:rPr lang="en-US" altLang="zh-CN" dirty="0">
                <a:solidFill>
                  <a:schemeClr val="tx2">
                    <a:lumMod val="75000"/>
                  </a:schemeClr>
                </a:solidFill>
                <a:hlinkClick r:id="rId5">
                  <a:extLst>
                    <a:ext uri="{A12FA001-AC4F-418D-AE19-62706E023703}">
                      <ahyp:hlinkClr xmlns:ahyp="http://schemas.microsoft.com/office/drawing/2018/hyperlinkcolor" val="tx"/>
                    </a:ext>
                  </a:extLst>
                </a:hlinkClick>
              </a:rPr>
              <a:t>://qt-project.org/</a:t>
            </a:r>
            <a:r>
              <a:rPr lang="zh-CN" altLang="en-US" dirty="0">
                <a:solidFill>
                  <a:schemeClr val="bg1">
                    <a:lumMod val="65000"/>
                  </a:schemeClr>
                </a:solidFill>
              </a:rPr>
              <a:t>，</a:t>
            </a:r>
            <a:r>
              <a:rPr lang="en-US" altLang="zh-CN" dirty="0">
                <a:solidFill>
                  <a:schemeClr val="bg1">
                    <a:lumMod val="65000"/>
                  </a:schemeClr>
                </a:solidFill>
              </a:rPr>
              <a:t>Qt</a:t>
            </a:r>
            <a:r>
              <a:rPr lang="zh-CN" altLang="en-US" dirty="0">
                <a:solidFill>
                  <a:schemeClr val="bg1">
                    <a:lumMod val="65000"/>
                  </a:schemeClr>
                </a:solidFill>
              </a:rPr>
              <a:t>是</a:t>
            </a:r>
            <a:r>
              <a:rPr lang="en-US" altLang="zh-CN" dirty="0">
                <a:solidFill>
                  <a:schemeClr val="bg1">
                    <a:lumMod val="65000"/>
                  </a:schemeClr>
                </a:solidFill>
              </a:rPr>
              <a:t>1991</a:t>
            </a:r>
            <a:r>
              <a:rPr lang="zh-CN" altLang="en-US" dirty="0">
                <a:solidFill>
                  <a:schemeClr val="bg1">
                    <a:lumMod val="65000"/>
                  </a:schemeClr>
                </a:solidFill>
              </a:rPr>
              <a:t>年奇趣科技开发的一个跨平台的</a:t>
            </a:r>
            <a:r>
              <a:rPr lang="en-US" altLang="zh-CN" dirty="0">
                <a:solidFill>
                  <a:schemeClr val="bg1">
                    <a:lumMod val="65000"/>
                  </a:schemeClr>
                </a:solidFill>
              </a:rPr>
              <a:t>C++</a:t>
            </a:r>
            <a:r>
              <a:rPr lang="zh-CN" altLang="en-US" dirty="0">
                <a:solidFill>
                  <a:schemeClr val="bg1">
                    <a:lumMod val="65000"/>
                  </a:schemeClr>
                </a:solidFill>
              </a:rPr>
              <a:t>图形用户界面应用程序框架。它提供给应用程序开发者建立艺术级的图形用户界面所需的所有功能。</a:t>
            </a:r>
            <a:r>
              <a:rPr lang="en-US" altLang="zh-CN" dirty="0">
                <a:solidFill>
                  <a:schemeClr val="bg1">
                    <a:lumMod val="65000"/>
                  </a:schemeClr>
                </a:solidFill>
              </a:rPr>
              <a:t>Qt</a:t>
            </a:r>
            <a:r>
              <a:rPr lang="zh-CN" altLang="en-US" dirty="0">
                <a:solidFill>
                  <a:schemeClr val="bg1">
                    <a:lumMod val="65000"/>
                  </a:schemeClr>
                </a:solidFill>
              </a:rPr>
              <a:t>很容易扩展，并且允许真正地组件编程。基本上，</a:t>
            </a:r>
            <a:r>
              <a:rPr lang="en-US" altLang="zh-CN" dirty="0">
                <a:solidFill>
                  <a:schemeClr val="bg1">
                    <a:lumMod val="65000"/>
                  </a:schemeClr>
                </a:solidFill>
              </a:rPr>
              <a:t>Qt </a:t>
            </a:r>
            <a:r>
              <a:rPr lang="zh-CN" altLang="en-US" dirty="0">
                <a:solidFill>
                  <a:schemeClr val="bg1">
                    <a:lumMod val="65000"/>
                  </a:schemeClr>
                </a:solidFill>
              </a:rPr>
              <a:t>同</a:t>
            </a:r>
            <a:r>
              <a:rPr lang="en-US" altLang="zh-CN" dirty="0">
                <a:solidFill>
                  <a:schemeClr val="bg1">
                    <a:lumMod val="65000"/>
                  </a:schemeClr>
                </a:solidFill>
              </a:rPr>
              <a:t>X Window</a:t>
            </a:r>
            <a:r>
              <a:rPr lang="zh-CN" altLang="en-US" dirty="0">
                <a:solidFill>
                  <a:schemeClr val="bg1">
                    <a:lumMod val="65000"/>
                  </a:schemeClr>
                </a:solidFill>
              </a:rPr>
              <a:t>上的</a:t>
            </a:r>
            <a:r>
              <a:rPr lang="en-US" altLang="zh-CN" dirty="0">
                <a:solidFill>
                  <a:schemeClr val="bg1">
                    <a:lumMod val="65000"/>
                  </a:schemeClr>
                </a:solidFill>
              </a:rPr>
              <a:t>Motif</a:t>
            </a:r>
            <a:r>
              <a:rPr lang="zh-CN" altLang="en-US" dirty="0">
                <a:solidFill>
                  <a:schemeClr val="bg1">
                    <a:lumMod val="65000"/>
                  </a:schemeClr>
                </a:solidFill>
              </a:rPr>
              <a:t>，</a:t>
            </a:r>
            <a:r>
              <a:rPr lang="en-US" altLang="zh-CN" dirty="0" err="1">
                <a:solidFill>
                  <a:schemeClr val="bg1">
                    <a:lumMod val="65000"/>
                  </a:schemeClr>
                </a:solidFill>
              </a:rPr>
              <a:t>Openwin</a:t>
            </a:r>
            <a:r>
              <a:rPr lang="zh-CN" altLang="en-US" dirty="0">
                <a:solidFill>
                  <a:schemeClr val="bg1">
                    <a:lumMod val="65000"/>
                  </a:schemeClr>
                </a:solidFill>
              </a:rPr>
              <a:t>，</a:t>
            </a:r>
            <a:r>
              <a:rPr lang="en-US" altLang="zh-CN" dirty="0">
                <a:solidFill>
                  <a:schemeClr val="bg1">
                    <a:lumMod val="65000"/>
                  </a:schemeClr>
                </a:solidFill>
              </a:rPr>
              <a:t>GTK </a:t>
            </a:r>
            <a:r>
              <a:rPr lang="zh-CN" altLang="en-US" dirty="0">
                <a:solidFill>
                  <a:schemeClr val="bg1">
                    <a:lumMod val="65000"/>
                  </a:schemeClr>
                </a:solidFill>
              </a:rPr>
              <a:t>等图形界面库和</a:t>
            </a:r>
            <a:r>
              <a:rPr lang="en-US" altLang="zh-CN" dirty="0">
                <a:solidFill>
                  <a:schemeClr val="bg1">
                    <a:lumMod val="65000"/>
                  </a:schemeClr>
                </a:solidFill>
              </a:rPr>
              <a:t>Windows </a:t>
            </a:r>
            <a:r>
              <a:rPr lang="zh-CN" altLang="en-US" dirty="0">
                <a:solidFill>
                  <a:schemeClr val="bg1">
                    <a:lumMod val="65000"/>
                  </a:schemeClr>
                </a:solidFill>
              </a:rPr>
              <a:t>平台上的</a:t>
            </a:r>
            <a:r>
              <a:rPr lang="en-US" altLang="zh-CN" dirty="0">
                <a:solidFill>
                  <a:schemeClr val="bg1">
                    <a:lumMod val="65000"/>
                  </a:schemeClr>
                </a:solidFill>
              </a:rPr>
              <a:t>MFC</a:t>
            </a:r>
            <a:r>
              <a:rPr lang="zh-CN" altLang="en-US" dirty="0">
                <a:solidFill>
                  <a:schemeClr val="bg1">
                    <a:lumMod val="65000"/>
                  </a:schemeClr>
                </a:solidFill>
              </a:rPr>
              <a:t>，</a:t>
            </a:r>
            <a:r>
              <a:rPr lang="en-US" altLang="zh-CN" dirty="0">
                <a:solidFill>
                  <a:schemeClr val="bg1">
                    <a:lumMod val="65000"/>
                  </a:schemeClr>
                </a:solidFill>
              </a:rPr>
              <a:t>OWL</a:t>
            </a:r>
            <a:r>
              <a:rPr lang="zh-CN" altLang="en-US" dirty="0">
                <a:solidFill>
                  <a:schemeClr val="bg1">
                    <a:lumMod val="65000"/>
                  </a:schemeClr>
                </a:solidFill>
              </a:rPr>
              <a:t>，</a:t>
            </a:r>
            <a:r>
              <a:rPr lang="en-US" altLang="zh-CN" dirty="0">
                <a:solidFill>
                  <a:schemeClr val="bg1">
                    <a:lumMod val="65000"/>
                  </a:schemeClr>
                </a:solidFill>
              </a:rPr>
              <a:t>VCL</a:t>
            </a:r>
            <a:r>
              <a:rPr lang="zh-CN" altLang="en-US" dirty="0">
                <a:solidFill>
                  <a:schemeClr val="bg1">
                    <a:lumMod val="65000"/>
                  </a:schemeClr>
                </a:solidFill>
              </a:rPr>
              <a:t>，</a:t>
            </a:r>
            <a:r>
              <a:rPr lang="en-US" altLang="zh-CN" dirty="0">
                <a:solidFill>
                  <a:schemeClr val="bg1">
                    <a:lumMod val="65000"/>
                  </a:schemeClr>
                </a:solidFill>
              </a:rPr>
              <a:t>ATL</a:t>
            </a:r>
            <a:r>
              <a:rPr lang="zh-CN" altLang="en-US" dirty="0">
                <a:solidFill>
                  <a:schemeClr val="bg1">
                    <a:lumMod val="65000"/>
                  </a:schemeClr>
                </a:solidFill>
              </a:rPr>
              <a:t>是同类型的东西。</a:t>
            </a:r>
            <a:endParaRPr lang="en-US" altLang="zh-CN" dirty="0">
              <a:solidFill>
                <a:schemeClr val="bg1">
                  <a:lumMod val="65000"/>
                </a:schemeClr>
              </a:solidFill>
            </a:endParaRPr>
          </a:p>
          <a:p>
            <a:endParaRPr lang="zh-CN" altLang="en-US" dirty="0">
              <a:solidFill>
                <a:schemeClr val="bg1">
                  <a:lumMod val="65000"/>
                </a:schemeClr>
              </a:solidFill>
            </a:endParaRPr>
          </a:p>
          <a:p>
            <a:r>
              <a:rPr lang="en-US" altLang="zh-CN" dirty="0" err="1">
                <a:solidFill>
                  <a:schemeClr val="bg1">
                    <a:lumMod val="65000"/>
                  </a:schemeClr>
                </a:solidFill>
              </a:rPr>
              <a:t>vtk:</a:t>
            </a:r>
            <a:r>
              <a:rPr lang="en-US" altLang="zh-CN" dirty="0" err="1">
                <a:solidFill>
                  <a:schemeClr val="tx2">
                    <a:lumMod val="75000"/>
                  </a:schemeClr>
                </a:solidFill>
                <a:hlinkClick r:id="rId6">
                  <a:extLst>
                    <a:ext uri="{A12FA001-AC4F-418D-AE19-62706E023703}">
                      <ahyp:hlinkClr xmlns:ahyp="http://schemas.microsoft.com/office/drawing/2018/hyperlinkcolor" val="tx"/>
                    </a:ext>
                  </a:extLst>
                </a:hlinkClick>
              </a:rPr>
              <a:t>https</a:t>
            </a:r>
            <a:r>
              <a:rPr lang="en-US" altLang="zh-CN" dirty="0">
                <a:solidFill>
                  <a:schemeClr val="tx2">
                    <a:lumMod val="75000"/>
                  </a:schemeClr>
                </a:solidFill>
                <a:hlinkClick r:id="rId6">
                  <a:extLst>
                    <a:ext uri="{A12FA001-AC4F-418D-AE19-62706E023703}">
                      <ahyp:hlinkClr xmlns:ahyp="http://schemas.microsoft.com/office/drawing/2018/hyperlinkcolor" val="tx"/>
                    </a:ext>
                  </a:extLst>
                </a:hlinkClick>
              </a:rPr>
              <a:t>://www.mingw.org</a:t>
            </a:r>
            <a:r>
              <a:rPr lang="zh-CN" altLang="en-US" dirty="0">
                <a:solidFill>
                  <a:schemeClr val="bg1">
                    <a:lumMod val="65000"/>
                  </a:schemeClr>
                </a:solidFill>
              </a:rPr>
              <a:t>，视觉化工具函式库（</a:t>
            </a:r>
            <a:r>
              <a:rPr lang="en-US" altLang="zh-CN" dirty="0">
                <a:solidFill>
                  <a:schemeClr val="bg1">
                    <a:lumMod val="65000"/>
                  </a:schemeClr>
                </a:solidFill>
              </a:rPr>
              <a:t>VTK</a:t>
            </a:r>
            <a:r>
              <a:rPr lang="zh-CN" altLang="en-US" dirty="0">
                <a:solidFill>
                  <a:schemeClr val="bg1">
                    <a:lumMod val="65000"/>
                  </a:schemeClr>
                </a:solidFill>
              </a:rPr>
              <a:t>，</a:t>
            </a:r>
            <a:r>
              <a:rPr lang="en-US" altLang="zh-CN" dirty="0">
                <a:solidFill>
                  <a:schemeClr val="bg1">
                    <a:lumMod val="65000"/>
                  </a:schemeClr>
                </a:solidFill>
              </a:rPr>
              <a:t>Visualization Toolkit</a:t>
            </a:r>
            <a:r>
              <a:rPr lang="zh-CN" altLang="en-US" dirty="0">
                <a:solidFill>
                  <a:schemeClr val="bg1">
                    <a:lumMod val="65000"/>
                  </a:schemeClr>
                </a:solidFill>
              </a:rPr>
              <a:t>）是一个开放源码，跨平台、支援平行处理的图形应用函式库。</a:t>
            </a:r>
            <a:endParaRPr lang="en-US" altLang="zh-CN" dirty="0">
              <a:solidFill>
                <a:schemeClr val="bg1">
                  <a:lumMod val="65000"/>
                </a:schemeClr>
              </a:solidFill>
            </a:endParaRPr>
          </a:p>
          <a:p>
            <a:endParaRPr lang="zh-CN" altLang="en-US" dirty="0">
              <a:solidFill>
                <a:schemeClr val="bg1">
                  <a:lumMod val="65000"/>
                </a:schemeClr>
              </a:solidFill>
            </a:endParaRPr>
          </a:p>
          <a:p>
            <a:r>
              <a:rPr lang="en-US" altLang="zh-CN" dirty="0" err="1">
                <a:solidFill>
                  <a:schemeClr val="bg1">
                    <a:lumMod val="65000"/>
                  </a:schemeClr>
                </a:solidFill>
              </a:rPr>
              <a:t>MinGW:</a:t>
            </a:r>
            <a:r>
              <a:rPr lang="en-US" altLang="zh-CN" dirty="0" err="1">
                <a:solidFill>
                  <a:schemeClr val="tx2">
                    <a:lumMod val="75000"/>
                  </a:schemeClr>
                </a:solidFill>
                <a:hlinkClick r:id="rId6">
                  <a:extLst>
                    <a:ext uri="{A12FA001-AC4F-418D-AE19-62706E023703}">
                      <ahyp:hlinkClr xmlns:ahyp="http://schemas.microsoft.com/office/drawing/2018/hyperlinkcolor" val="tx"/>
                    </a:ext>
                  </a:extLst>
                </a:hlinkClick>
              </a:rPr>
              <a:t>http</a:t>
            </a:r>
            <a:r>
              <a:rPr lang="en-US" altLang="zh-CN" dirty="0">
                <a:solidFill>
                  <a:schemeClr val="tx2">
                    <a:lumMod val="75000"/>
                  </a:schemeClr>
                </a:solidFill>
                <a:hlinkClick r:id="rId6">
                  <a:extLst>
                    <a:ext uri="{A12FA001-AC4F-418D-AE19-62706E023703}">
                      <ahyp:hlinkClr xmlns:ahyp="http://schemas.microsoft.com/office/drawing/2018/hyperlinkcolor" val="tx"/>
                    </a:ext>
                  </a:extLst>
                </a:hlinkClick>
              </a:rPr>
              <a:t>://www.mingw.org</a:t>
            </a:r>
            <a:r>
              <a:rPr lang="zh-CN" altLang="en-US" dirty="0">
                <a:solidFill>
                  <a:schemeClr val="bg1">
                    <a:lumMod val="65000"/>
                  </a:schemeClr>
                </a:solidFill>
              </a:rPr>
              <a:t>，</a:t>
            </a:r>
            <a:r>
              <a:rPr lang="en-US" altLang="zh-CN" dirty="0">
                <a:solidFill>
                  <a:schemeClr val="bg1">
                    <a:lumMod val="65000"/>
                  </a:schemeClr>
                </a:solidFill>
              </a:rPr>
              <a:t>MinGW</a:t>
            </a:r>
            <a:r>
              <a:rPr lang="zh-CN" altLang="en-US" dirty="0">
                <a:solidFill>
                  <a:schemeClr val="bg1">
                    <a:lumMod val="65000"/>
                  </a:schemeClr>
                </a:solidFill>
              </a:rPr>
              <a:t>，是</a:t>
            </a:r>
            <a:r>
              <a:rPr lang="en-US" altLang="zh-CN" dirty="0">
                <a:solidFill>
                  <a:schemeClr val="bg1">
                    <a:lumMod val="65000"/>
                  </a:schemeClr>
                </a:solidFill>
              </a:rPr>
              <a:t>Minimalist GNU on Windows</a:t>
            </a:r>
            <a:r>
              <a:rPr lang="zh-CN" altLang="en-US" dirty="0">
                <a:solidFill>
                  <a:schemeClr val="bg1">
                    <a:lumMod val="65000"/>
                  </a:schemeClr>
                </a:solidFill>
              </a:rPr>
              <a:t>的缩写。它是一个可自由使用和自由发布的</a:t>
            </a:r>
            <a:r>
              <a:rPr lang="en-US" altLang="zh-CN" dirty="0">
                <a:solidFill>
                  <a:schemeClr val="bg1">
                    <a:lumMod val="65000"/>
                  </a:schemeClr>
                </a:solidFill>
              </a:rPr>
              <a:t>Windows</a:t>
            </a:r>
            <a:r>
              <a:rPr lang="zh-CN" altLang="en-US" dirty="0">
                <a:solidFill>
                  <a:schemeClr val="bg1">
                    <a:lumMod val="65000"/>
                  </a:schemeClr>
                </a:solidFill>
              </a:rPr>
              <a:t>特定头文件和使用</a:t>
            </a:r>
            <a:r>
              <a:rPr lang="en-US" altLang="zh-CN" dirty="0">
                <a:solidFill>
                  <a:schemeClr val="bg1">
                    <a:lumMod val="65000"/>
                  </a:schemeClr>
                </a:solidFill>
              </a:rPr>
              <a:t>GNU</a:t>
            </a:r>
            <a:r>
              <a:rPr lang="zh-CN" altLang="en-US" dirty="0">
                <a:solidFill>
                  <a:schemeClr val="bg1">
                    <a:lumMod val="65000"/>
                  </a:schemeClr>
                </a:solidFill>
              </a:rPr>
              <a:t>工具集导入库的集合，允许你在</a:t>
            </a:r>
            <a:r>
              <a:rPr lang="en-US" altLang="zh-CN" dirty="0">
                <a:solidFill>
                  <a:schemeClr val="bg1">
                    <a:lumMod val="65000"/>
                  </a:schemeClr>
                </a:solidFill>
              </a:rPr>
              <a:t>GNU/Linux</a:t>
            </a:r>
            <a:r>
              <a:rPr lang="zh-CN" altLang="en-US" dirty="0">
                <a:solidFill>
                  <a:schemeClr val="bg1">
                    <a:lumMod val="65000"/>
                  </a:schemeClr>
                </a:solidFill>
              </a:rPr>
              <a:t>和</a:t>
            </a:r>
            <a:r>
              <a:rPr lang="en-US" altLang="zh-CN" dirty="0">
                <a:solidFill>
                  <a:schemeClr val="bg1">
                    <a:lumMod val="65000"/>
                  </a:schemeClr>
                </a:solidFill>
              </a:rPr>
              <a:t>Windows</a:t>
            </a:r>
            <a:r>
              <a:rPr lang="zh-CN" altLang="en-US" dirty="0">
                <a:solidFill>
                  <a:schemeClr val="bg1">
                    <a:lumMod val="65000"/>
                  </a:schemeClr>
                </a:solidFill>
              </a:rPr>
              <a:t>平台生成本地的</a:t>
            </a:r>
            <a:r>
              <a:rPr lang="en-US" altLang="zh-CN" dirty="0">
                <a:solidFill>
                  <a:schemeClr val="bg1">
                    <a:lumMod val="65000"/>
                  </a:schemeClr>
                </a:solidFill>
              </a:rPr>
              <a:t>Windows</a:t>
            </a:r>
            <a:r>
              <a:rPr lang="zh-CN" altLang="en-US" dirty="0">
                <a:solidFill>
                  <a:schemeClr val="bg1">
                    <a:lumMod val="65000"/>
                  </a:schemeClr>
                </a:solidFill>
              </a:rPr>
              <a:t>程序而不需要第三方</a:t>
            </a:r>
            <a:r>
              <a:rPr lang="en-US" altLang="zh-CN" dirty="0">
                <a:solidFill>
                  <a:schemeClr val="bg1">
                    <a:lumMod val="65000"/>
                  </a:schemeClr>
                </a:solidFill>
              </a:rPr>
              <a:t>C</a:t>
            </a:r>
            <a:r>
              <a:rPr lang="zh-CN" altLang="en-US" dirty="0">
                <a:solidFill>
                  <a:schemeClr val="bg1">
                    <a:lumMod val="65000"/>
                  </a:schemeClr>
                </a:solidFill>
              </a:rPr>
              <a:t>运行库。</a:t>
            </a:r>
            <a:endParaRPr lang="en-US" altLang="zh-CN" dirty="0">
              <a:solidFill>
                <a:schemeClr val="bg1">
                  <a:lumMod val="65000"/>
                </a:schemeClr>
              </a:solidFill>
            </a:endParaRPr>
          </a:p>
          <a:p>
            <a:endParaRPr lang="zh-CN" altLang="en-US" dirty="0">
              <a:solidFill>
                <a:schemeClr val="bg1">
                  <a:lumMod val="65000"/>
                </a:schemeClr>
              </a:solidFill>
            </a:endParaRPr>
          </a:p>
          <a:p>
            <a:r>
              <a:rPr lang="en-US" altLang="zh-CN" dirty="0" err="1">
                <a:solidFill>
                  <a:schemeClr val="bg1">
                    <a:lumMod val="65000"/>
                  </a:schemeClr>
                </a:solidFill>
                <a:hlinkClick r:id="rId7">
                  <a:extLst>
                    <a:ext uri="{A12FA001-AC4F-418D-AE19-62706E023703}">
                      <ahyp:hlinkClr xmlns:ahyp="http://schemas.microsoft.com/office/drawing/2018/hyperlinkcolor" val="tx"/>
                    </a:ext>
                  </a:extLst>
                </a:hlinkClick>
              </a:rPr>
              <a:t>C</a:t>
            </a:r>
            <a:r>
              <a:rPr lang="en-US" altLang="zh-CN" dirty="0" err="1">
                <a:solidFill>
                  <a:schemeClr val="bg1">
                    <a:lumMod val="65000"/>
                  </a:schemeClr>
                </a:solidFill>
              </a:rPr>
              <a:t>make:</a:t>
            </a:r>
            <a:r>
              <a:rPr lang="en-US" altLang="zh-CN" dirty="0" err="1">
                <a:solidFill>
                  <a:schemeClr val="tx2">
                    <a:lumMod val="75000"/>
                  </a:schemeClr>
                </a:solidFill>
                <a:hlinkClick r:id="rId7">
                  <a:extLst>
                    <a:ext uri="{A12FA001-AC4F-418D-AE19-62706E023703}">
                      <ahyp:hlinkClr xmlns:ahyp="http://schemas.microsoft.com/office/drawing/2018/hyperlinkcolor" val="tx"/>
                    </a:ext>
                  </a:extLst>
                </a:hlinkClick>
              </a:rPr>
              <a:t>https</a:t>
            </a:r>
            <a:r>
              <a:rPr lang="en-US" altLang="zh-CN" dirty="0">
                <a:solidFill>
                  <a:schemeClr val="tx2">
                    <a:lumMod val="75000"/>
                  </a:schemeClr>
                </a:solidFill>
                <a:hlinkClick r:id="rId7">
                  <a:extLst>
                    <a:ext uri="{A12FA001-AC4F-418D-AE19-62706E023703}">
                      <ahyp:hlinkClr xmlns:ahyp="http://schemas.microsoft.com/office/drawing/2018/hyperlinkcolor" val="tx"/>
                    </a:ext>
                  </a:extLst>
                </a:hlinkClick>
              </a:rPr>
              <a:t>://cmake.org/</a:t>
            </a:r>
            <a:r>
              <a:rPr lang="zh-CN" altLang="en-US" dirty="0">
                <a:solidFill>
                  <a:schemeClr val="bg1">
                    <a:lumMod val="65000"/>
                  </a:schemeClr>
                </a:solidFill>
              </a:rPr>
              <a:t>，</a:t>
            </a:r>
            <a:r>
              <a:rPr lang="en-US" altLang="zh-CN" dirty="0" err="1">
                <a:solidFill>
                  <a:schemeClr val="bg1">
                    <a:lumMod val="65000"/>
                  </a:schemeClr>
                </a:solidFill>
              </a:rPr>
              <a:t>cmake</a:t>
            </a:r>
            <a:r>
              <a:rPr lang="zh-CN" altLang="en-US" dirty="0">
                <a:solidFill>
                  <a:schemeClr val="bg1">
                    <a:lumMod val="65000"/>
                  </a:schemeClr>
                </a:solidFill>
              </a:rPr>
              <a:t>是一种跨平台编译工具，比</a:t>
            </a:r>
            <a:r>
              <a:rPr lang="en-US" altLang="zh-CN" dirty="0">
                <a:solidFill>
                  <a:schemeClr val="bg1">
                    <a:lumMod val="65000"/>
                  </a:schemeClr>
                </a:solidFill>
              </a:rPr>
              <a:t>make</a:t>
            </a:r>
            <a:r>
              <a:rPr lang="zh-CN" altLang="en-US" dirty="0">
                <a:solidFill>
                  <a:schemeClr val="bg1">
                    <a:lumMod val="65000"/>
                  </a:schemeClr>
                </a:solidFill>
              </a:rPr>
              <a:t>更为高级，使用起来要方便的多，</a:t>
            </a:r>
            <a:r>
              <a:rPr lang="en-US" altLang="zh-CN" dirty="0" err="1">
                <a:solidFill>
                  <a:schemeClr val="bg1">
                    <a:lumMod val="65000"/>
                  </a:schemeClr>
                </a:solidFill>
              </a:rPr>
              <a:t>cmake</a:t>
            </a:r>
            <a:r>
              <a:rPr lang="zh-CN" altLang="en-US" dirty="0">
                <a:solidFill>
                  <a:schemeClr val="bg1">
                    <a:lumMod val="65000"/>
                  </a:schemeClr>
                </a:solidFill>
              </a:rPr>
              <a:t>主要是编写</a:t>
            </a:r>
            <a:r>
              <a:rPr lang="en-US" altLang="zh-CN" dirty="0">
                <a:solidFill>
                  <a:schemeClr val="bg1">
                    <a:lumMod val="65000"/>
                  </a:schemeClr>
                </a:solidFill>
              </a:rPr>
              <a:t>cmakelists.txt</a:t>
            </a:r>
            <a:r>
              <a:rPr lang="zh-CN" altLang="en-US" dirty="0">
                <a:solidFill>
                  <a:schemeClr val="bg1">
                    <a:lumMod val="65000"/>
                  </a:schemeClr>
                </a:solidFill>
              </a:rPr>
              <a:t>文件，然后用</a:t>
            </a:r>
            <a:r>
              <a:rPr lang="en-US" altLang="zh-CN" dirty="0" err="1">
                <a:solidFill>
                  <a:schemeClr val="bg1">
                    <a:lumMod val="65000"/>
                  </a:schemeClr>
                </a:solidFill>
              </a:rPr>
              <a:t>cmake</a:t>
            </a:r>
            <a:r>
              <a:rPr lang="zh-CN" altLang="en-US" dirty="0">
                <a:solidFill>
                  <a:schemeClr val="bg1">
                    <a:lumMod val="65000"/>
                  </a:schemeClr>
                </a:solidFill>
              </a:rPr>
              <a:t>命令将</a:t>
            </a:r>
            <a:r>
              <a:rPr lang="en-US" altLang="zh-CN" dirty="0">
                <a:solidFill>
                  <a:schemeClr val="bg1">
                    <a:lumMod val="65000"/>
                  </a:schemeClr>
                </a:solidFill>
              </a:rPr>
              <a:t>cmakelists.txt</a:t>
            </a:r>
            <a:r>
              <a:rPr lang="zh-CN" altLang="en-US" dirty="0">
                <a:solidFill>
                  <a:schemeClr val="bg1">
                    <a:lumMod val="65000"/>
                  </a:schemeClr>
                </a:solidFill>
              </a:rPr>
              <a:t>转化为</a:t>
            </a:r>
            <a:r>
              <a:rPr lang="en-US" altLang="zh-CN" dirty="0">
                <a:solidFill>
                  <a:schemeClr val="bg1">
                    <a:lumMod val="65000"/>
                  </a:schemeClr>
                </a:solidFill>
              </a:rPr>
              <a:t>make</a:t>
            </a:r>
            <a:r>
              <a:rPr lang="zh-CN" altLang="en-US" dirty="0">
                <a:solidFill>
                  <a:schemeClr val="bg1">
                    <a:lumMod val="65000"/>
                  </a:schemeClr>
                </a:solidFill>
              </a:rPr>
              <a:t>所需要的</a:t>
            </a:r>
            <a:r>
              <a:rPr lang="en-US" altLang="zh-CN" dirty="0" err="1">
                <a:solidFill>
                  <a:schemeClr val="bg1">
                    <a:lumMod val="65000"/>
                  </a:schemeClr>
                </a:solidFill>
              </a:rPr>
              <a:t>makefile</a:t>
            </a:r>
            <a:r>
              <a:rPr lang="zh-CN" altLang="en-US" dirty="0">
                <a:solidFill>
                  <a:schemeClr val="bg1">
                    <a:lumMod val="65000"/>
                  </a:schemeClr>
                </a:solidFill>
              </a:rPr>
              <a:t>文件，最后使用</a:t>
            </a:r>
            <a:r>
              <a:rPr lang="en-US" altLang="zh-CN" dirty="0">
                <a:solidFill>
                  <a:schemeClr val="bg1">
                    <a:lumMod val="65000"/>
                  </a:schemeClr>
                </a:solidFill>
              </a:rPr>
              <a:t>make</a:t>
            </a:r>
            <a:r>
              <a:rPr lang="zh-CN" altLang="en-US" dirty="0">
                <a:solidFill>
                  <a:schemeClr val="bg1">
                    <a:lumMod val="65000"/>
                  </a:schemeClr>
                </a:solidFill>
              </a:rPr>
              <a:t>命令编译源码生成棵执行程序或共享库</a:t>
            </a:r>
            <a:r>
              <a:rPr lang="zh-CN" altLang="en-US" dirty="0"/>
              <a:t>。</a:t>
            </a:r>
          </a:p>
        </p:txBody>
      </p:sp>
    </p:spTree>
    <p:extLst>
      <p:ext uri="{BB962C8B-B14F-4D97-AF65-F5344CB8AC3E}">
        <p14:creationId xmlns:p14="http://schemas.microsoft.com/office/powerpoint/2010/main" val="1527172578"/>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3D712AA9-DC1F-4395-872A-B26ECFDF5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6" y="0"/>
            <a:ext cx="12220576"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92360" y="1099895"/>
            <a:ext cx="4201012"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5010079" y="1269483"/>
            <a:ext cx="3885733" cy="400110"/>
          </a:xfrm>
          <a:prstGeom prst="rect">
            <a:avLst/>
          </a:prstGeom>
          <a:noFill/>
        </p:spPr>
        <p:txBody>
          <a:bodyPr wrap="square" rtlCol="0">
            <a:spAutoFit/>
          </a:bodyPr>
          <a:lstStyle/>
          <a:p>
            <a:r>
              <a:rPr lang="zh-CN" altLang="en-US" sz="2000" dirty="0">
                <a:solidFill>
                  <a:schemeClr val="bg1">
                    <a:lumMod val="65000"/>
                  </a:schemeClr>
                </a:solidFill>
                <a:latin typeface="微软雅黑" panose="020B0503020204020204" pitchFamily="34" charset="-122"/>
                <a:ea typeface="微软雅黑" panose="020B0503020204020204" pitchFamily="34" charset="-122"/>
              </a:rPr>
              <a:t>搭建环境</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968832" y="1269483"/>
            <a:ext cx="510889" cy="400110"/>
          </a:xfrm>
          <a:prstGeom prst="rect">
            <a:avLst/>
          </a:prstGeom>
          <a:noFill/>
        </p:spPr>
        <p:txBody>
          <a:bodyPr wrap="square" rtlCol="0">
            <a:spAutoFit/>
          </a:bodyPr>
          <a:lstStyle/>
          <a:p>
            <a:r>
              <a:rPr lang="en-US" altLang="zh-CN" sz="2000" b="1" dirty="0">
                <a:solidFill>
                  <a:schemeClr val="bg1"/>
                </a:solidFill>
              </a:rPr>
              <a:t>02</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28575" y="0"/>
            <a:ext cx="1847619" cy="542857"/>
          </a:xfrm>
          <a:prstGeom prst="rect">
            <a:avLst/>
          </a:prstGeom>
        </p:spPr>
      </p:pic>
      <p:sp>
        <p:nvSpPr>
          <p:cNvPr id="2" name="文本框 1">
            <a:extLst>
              <a:ext uri="{FF2B5EF4-FFF2-40B4-BE49-F238E27FC236}">
                <a16:creationId xmlns:a16="http://schemas.microsoft.com/office/drawing/2014/main" id="{93C7F44C-DB76-4C71-B42F-B5553E3D4EC4}"/>
              </a:ext>
            </a:extLst>
          </p:cNvPr>
          <p:cNvSpPr txBox="1"/>
          <p:nvPr/>
        </p:nvSpPr>
        <p:spPr>
          <a:xfrm>
            <a:off x="1283516" y="2396218"/>
            <a:ext cx="9840286" cy="3693319"/>
          </a:xfrm>
          <a:prstGeom prst="rect">
            <a:avLst/>
          </a:prstGeom>
          <a:noFill/>
        </p:spPr>
        <p:txBody>
          <a:bodyPr wrap="square" rtlCol="0">
            <a:spAutoFit/>
          </a:bodyPr>
          <a:lstStyle/>
          <a:p>
            <a:r>
              <a:rPr lang="zh-CN" altLang="en-US" dirty="0">
                <a:solidFill>
                  <a:schemeClr val="bg1">
                    <a:lumMod val="65000"/>
                  </a:schemeClr>
                </a:solidFill>
              </a:rPr>
              <a:t>本机环境（</a:t>
            </a:r>
            <a:r>
              <a:rPr lang="en-US" altLang="zh-CN" dirty="0">
                <a:solidFill>
                  <a:schemeClr val="bg1">
                    <a:lumMod val="65000"/>
                  </a:schemeClr>
                </a:solidFill>
              </a:rPr>
              <a:t>win10 </a:t>
            </a:r>
            <a:r>
              <a:rPr lang="zh-CN" altLang="en-US" dirty="0">
                <a:solidFill>
                  <a:schemeClr val="bg1">
                    <a:lumMod val="65000"/>
                  </a:schemeClr>
                </a:solidFill>
              </a:rPr>
              <a:t>专业版）</a:t>
            </a:r>
            <a:endParaRPr lang="en-US" altLang="zh-CN" dirty="0">
              <a:solidFill>
                <a:schemeClr val="bg1">
                  <a:lumMod val="65000"/>
                </a:schemeClr>
              </a:solidFill>
            </a:endParaRPr>
          </a:p>
          <a:p>
            <a:endParaRPr lang="zh-CN" altLang="en-US" dirty="0">
              <a:solidFill>
                <a:schemeClr val="bg1">
                  <a:lumMod val="65000"/>
                </a:schemeClr>
              </a:solidFill>
            </a:endParaRPr>
          </a:p>
          <a:p>
            <a:r>
              <a:rPr lang="zh-CN" altLang="en-US" dirty="0">
                <a:solidFill>
                  <a:schemeClr val="bg1">
                    <a:lumMod val="65000"/>
                  </a:schemeClr>
                </a:solidFill>
              </a:rPr>
              <a:t>软件：</a:t>
            </a:r>
            <a:r>
              <a:rPr lang="en-US" altLang="zh-CN" dirty="0">
                <a:solidFill>
                  <a:schemeClr val="bg1">
                    <a:lumMod val="65000"/>
                  </a:schemeClr>
                </a:solidFill>
              </a:rPr>
              <a:t>qt</a:t>
            </a:r>
            <a:r>
              <a:rPr lang="zh-CN" altLang="en-US" dirty="0">
                <a:solidFill>
                  <a:schemeClr val="bg1">
                    <a:lumMod val="65000"/>
                  </a:schemeClr>
                </a:solidFill>
              </a:rPr>
              <a:t>：</a:t>
            </a:r>
            <a:r>
              <a:rPr lang="en-US" altLang="zh-CN" dirty="0">
                <a:solidFill>
                  <a:schemeClr val="bg1">
                    <a:lumMod val="65000"/>
                  </a:schemeClr>
                </a:solidFill>
              </a:rPr>
              <a:t>5.5.1 </a:t>
            </a:r>
            <a:r>
              <a:rPr lang="en-US" altLang="zh-CN" dirty="0">
                <a:solidFill>
                  <a:schemeClr val="tx2">
                    <a:lumMod val="75000"/>
                  </a:schemeClr>
                </a:solidFill>
                <a:hlinkClick r:id="rId5">
                  <a:extLst>
                    <a:ext uri="{A12FA001-AC4F-418D-AE19-62706E023703}">
                      <ahyp:hlinkClr xmlns:ahyp="http://schemas.microsoft.com/office/drawing/2018/hyperlinkcolor" val="tx"/>
                    </a:ext>
                  </a:extLst>
                </a:hlinkClick>
              </a:rPr>
              <a:t>http://download.qt.io/archive/qt/</a:t>
            </a:r>
            <a:endParaRPr lang="en-US" altLang="zh-CN" dirty="0">
              <a:solidFill>
                <a:schemeClr val="tx2">
                  <a:lumMod val="75000"/>
                </a:schemeClr>
              </a:solidFill>
            </a:endParaRPr>
          </a:p>
          <a:p>
            <a:endParaRPr lang="en-US" altLang="zh-CN" dirty="0">
              <a:solidFill>
                <a:schemeClr val="tx2">
                  <a:lumMod val="75000"/>
                </a:schemeClr>
              </a:solidFill>
            </a:endParaRPr>
          </a:p>
          <a:p>
            <a:r>
              <a:rPr lang="en-US" altLang="zh-CN" dirty="0"/>
              <a:t>​ </a:t>
            </a:r>
            <a:r>
              <a:rPr lang="en-US" altLang="zh-CN" dirty="0">
                <a:solidFill>
                  <a:schemeClr val="bg1">
                    <a:lumMod val="65000"/>
                  </a:schemeClr>
                </a:solidFill>
              </a:rPr>
              <a:t>MinGW</a:t>
            </a:r>
            <a:r>
              <a:rPr lang="zh-CN" altLang="en-US" dirty="0">
                <a:solidFill>
                  <a:schemeClr val="bg1">
                    <a:lumMod val="65000"/>
                  </a:schemeClr>
                </a:solidFill>
              </a:rPr>
              <a:t>，</a:t>
            </a:r>
            <a:r>
              <a:rPr lang="en-US" altLang="zh-CN" dirty="0">
                <a:solidFill>
                  <a:schemeClr val="tx2">
                    <a:lumMod val="75000"/>
                  </a:schemeClr>
                </a:solidFill>
                <a:hlinkClick r:id="rId6">
                  <a:extLst>
                    <a:ext uri="{A12FA001-AC4F-418D-AE19-62706E023703}">
                      <ahyp:hlinkClr xmlns:ahyp="http://schemas.microsoft.com/office/drawing/2018/hyperlinkcolor" val="tx"/>
                    </a:ext>
                  </a:extLst>
                </a:hlinkClick>
              </a:rPr>
              <a:t>https://mirrors.tuna.tsinghua.edu.cn/osdn/mingw/68260/mingw-get-setup.exe</a:t>
            </a:r>
            <a:endParaRPr lang="en-US" altLang="zh-CN" dirty="0">
              <a:solidFill>
                <a:schemeClr val="tx2">
                  <a:lumMod val="75000"/>
                </a:schemeClr>
              </a:solidFill>
            </a:endParaRPr>
          </a:p>
          <a:p>
            <a:endParaRPr lang="en-US" altLang="zh-CN" dirty="0">
              <a:solidFill>
                <a:schemeClr val="tx2">
                  <a:lumMod val="75000"/>
                </a:schemeClr>
              </a:solidFill>
            </a:endParaRPr>
          </a:p>
          <a:p>
            <a:r>
              <a:rPr lang="en-US" altLang="zh-CN" dirty="0">
                <a:solidFill>
                  <a:schemeClr val="bg1">
                    <a:lumMod val="65000"/>
                  </a:schemeClr>
                </a:solidFill>
              </a:rPr>
              <a:t>​ </a:t>
            </a:r>
            <a:r>
              <a:rPr lang="en-US" altLang="zh-CN" dirty="0" err="1">
                <a:solidFill>
                  <a:schemeClr val="bg1">
                    <a:lumMod val="65000"/>
                  </a:schemeClr>
                </a:solidFill>
              </a:rPr>
              <a:t>cmake</a:t>
            </a:r>
            <a:r>
              <a:rPr lang="en-US" altLang="zh-CN" dirty="0">
                <a:solidFill>
                  <a:schemeClr val="bg1">
                    <a:lumMod val="65000"/>
                  </a:schemeClr>
                </a:solidFill>
              </a:rPr>
              <a:t>: 3.13.4</a:t>
            </a:r>
            <a:r>
              <a:rPr lang="zh-CN" altLang="en-US" dirty="0">
                <a:solidFill>
                  <a:schemeClr val="bg1">
                    <a:lumMod val="65000"/>
                  </a:schemeClr>
                </a:solidFill>
              </a:rPr>
              <a:t>，</a:t>
            </a:r>
            <a:r>
              <a:rPr lang="en-US" altLang="zh-CN" dirty="0">
                <a:solidFill>
                  <a:schemeClr val="tx2">
                    <a:lumMod val="75000"/>
                  </a:schemeClr>
                </a:solidFill>
                <a:hlinkClick r:id="rId7">
                  <a:extLst>
                    <a:ext uri="{A12FA001-AC4F-418D-AE19-62706E023703}">
                      <ahyp:hlinkClr xmlns:ahyp="http://schemas.microsoft.com/office/drawing/2018/hyperlinkcolor" val="tx"/>
                    </a:ext>
                  </a:extLst>
                </a:hlinkClick>
              </a:rPr>
              <a:t>https://github.com/Kitware/CMake/releases/download/v3.13.4/cmake-3.13.4.zip</a:t>
            </a:r>
            <a:endParaRPr lang="en-US" altLang="zh-CN" dirty="0">
              <a:solidFill>
                <a:schemeClr val="tx2">
                  <a:lumMod val="75000"/>
                </a:schemeClr>
              </a:solidFill>
            </a:endParaRPr>
          </a:p>
          <a:p>
            <a:endParaRPr lang="en-US" altLang="zh-CN" dirty="0">
              <a:solidFill>
                <a:schemeClr val="tx2">
                  <a:lumMod val="75000"/>
                </a:schemeClr>
              </a:solidFill>
            </a:endParaRPr>
          </a:p>
          <a:p>
            <a:r>
              <a:rPr lang="en-US" altLang="zh-CN" dirty="0"/>
              <a:t>​ </a:t>
            </a:r>
            <a:r>
              <a:rPr lang="en-US" altLang="zh-CN" dirty="0">
                <a:solidFill>
                  <a:schemeClr val="bg1">
                    <a:lumMod val="65000"/>
                  </a:schemeClr>
                </a:solidFill>
              </a:rPr>
              <a:t>vtk:7.7.1</a:t>
            </a:r>
            <a:r>
              <a:rPr lang="zh-CN" altLang="en-US" dirty="0">
                <a:solidFill>
                  <a:schemeClr val="bg1">
                    <a:lumMod val="65000"/>
                  </a:schemeClr>
                </a:solidFill>
              </a:rPr>
              <a:t>，</a:t>
            </a:r>
            <a:r>
              <a:rPr lang="en-US" altLang="zh-CN" dirty="0">
                <a:solidFill>
                  <a:schemeClr val="tx2">
                    <a:lumMod val="75000"/>
                  </a:schemeClr>
                </a:solidFill>
                <a:hlinkClick r:id="rId8">
                  <a:extLst>
                    <a:ext uri="{A12FA001-AC4F-418D-AE19-62706E023703}">
                      <ahyp:hlinkClr xmlns:ahyp="http://schemas.microsoft.com/office/drawing/2018/hyperlinkcolor" val="tx"/>
                    </a:ext>
                  </a:extLst>
                </a:hlinkClick>
              </a:rPr>
              <a:t>https://www.vtk.org/files/release/8.2/VTK-8.2.0.zip</a:t>
            </a:r>
            <a:endParaRPr lang="en-US" altLang="zh-CN" dirty="0">
              <a:solidFill>
                <a:schemeClr val="tx2">
                  <a:lumMod val="75000"/>
                </a:schemeClr>
              </a:solidFill>
            </a:endParaRPr>
          </a:p>
          <a:p>
            <a:endParaRPr lang="en-US" altLang="zh-CN" dirty="0"/>
          </a:p>
          <a:p>
            <a:r>
              <a:rPr lang="en-US" altLang="zh-CN" dirty="0"/>
              <a:t>​ </a:t>
            </a:r>
            <a:r>
              <a:rPr lang="en-US" altLang="zh-CN" dirty="0">
                <a:solidFill>
                  <a:schemeClr val="bg1">
                    <a:lumMod val="65000"/>
                  </a:schemeClr>
                </a:solidFill>
              </a:rPr>
              <a:t>vs:2013(</a:t>
            </a:r>
            <a:r>
              <a:rPr lang="zh-CN" altLang="en-US" dirty="0">
                <a:solidFill>
                  <a:schemeClr val="bg1">
                    <a:lumMod val="65000"/>
                  </a:schemeClr>
                </a:solidFill>
              </a:rPr>
              <a:t>社区版</a:t>
            </a:r>
            <a:r>
              <a:rPr lang="en-US" altLang="zh-CN" dirty="0">
                <a:solidFill>
                  <a:schemeClr val="bg1">
                    <a:lumMod val="65000"/>
                  </a:schemeClr>
                </a:solidFill>
              </a:rPr>
              <a:t>)</a:t>
            </a:r>
            <a:r>
              <a:rPr lang="zh-CN" altLang="en-US" dirty="0">
                <a:solidFill>
                  <a:schemeClr val="bg1">
                    <a:lumMod val="65000"/>
                  </a:schemeClr>
                </a:solidFill>
              </a:rPr>
              <a:t>，</a:t>
            </a:r>
            <a:r>
              <a:rPr lang="en-US" altLang="zh-CN" dirty="0">
                <a:solidFill>
                  <a:schemeClr val="tx2">
                    <a:lumMod val="75000"/>
                  </a:schemeClr>
                </a:solidFill>
                <a:hlinkClick r:id="rId9">
                  <a:extLst>
                    <a:ext uri="{A12FA001-AC4F-418D-AE19-62706E023703}">
                      <ahyp:hlinkClr xmlns:ahyp="http://schemas.microsoft.com/office/drawing/2018/hyperlinkcolor" val="tx"/>
                    </a:ext>
                  </a:extLst>
                </a:hlinkClick>
              </a:rPr>
              <a:t>https://msdn.itellyou.cn/</a:t>
            </a:r>
            <a:endParaRPr lang="en-US" altLang="zh-CN" dirty="0">
              <a:solidFill>
                <a:schemeClr val="tx2">
                  <a:lumMod val="75000"/>
                </a:schemeClr>
              </a:solidFill>
            </a:endParaRPr>
          </a:p>
        </p:txBody>
      </p:sp>
    </p:spTree>
    <p:extLst>
      <p:ext uri="{BB962C8B-B14F-4D97-AF65-F5344CB8AC3E}">
        <p14:creationId xmlns:p14="http://schemas.microsoft.com/office/powerpoint/2010/main" val="408644404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3D712AA9-DC1F-4395-872A-B26ECFDF57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65651" y="1092443"/>
            <a:ext cx="566069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4666130" y="1269483"/>
            <a:ext cx="4721150" cy="400110"/>
          </a:xfrm>
          <a:prstGeom prst="rect">
            <a:avLst/>
          </a:prstGeom>
          <a:noFill/>
        </p:spPr>
        <p:txBody>
          <a:bodyPr wrap="square" rtlCol="0">
            <a:spAutoFit/>
          </a:bodyPr>
          <a:lstStyle/>
          <a:p>
            <a:r>
              <a:rPr lang="zh-CN" altLang="en-US" sz="2000" dirty="0">
                <a:solidFill>
                  <a:schemeClr val="bg1">
                    <a:lumMod val="65000"/>
                  </a:schemeClr>
                </a:solidFill>
                <a:latin typeface="微软雅黑" panose="020B0503020204020204" pitchFamily="34" charset="-122"/>
                <a:ea typeface="微软雅黑" panose="020B0503020204020204" pitchFamily="34" charset="-122"/>
              </a:rPr>
              <a:t>如何在</a:t>
            </a:r>
            <a:r>
              <a:rPr lang="en-US" altLang="zh-CN" sz="2000" dirty="0" err="1">
                <a:solidFill>
                  <a:schemeClr val="bg1">
                    <a:lumMod val="65000"/>
                  </a:schemeClr>
                </a:solidFill>
                <a:latin typeface="微软雅黑" panose="020B0503020204020204" pitchFamily="34" charset="-122"/>
                <a:ea typeface="微软雅黑" panose="020B0503020204020204" pitchFamily="34" charset="-122"/>
              </a:rPr>
              <a:t>Qt_creator</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中加入</a:t>
            </a:r>
            <a:r>
              <a:rPr lang="en-US" altLang="zh-CN" sz="2000" dirty="0">
                <a:solidFill>
                  <a:schemeClr val="bg1">
                    <a:lumMod val="65000"/>
                  </a:schemeClr>
                </a:solidFill>
                <a:latin typeface="微软雅黑" panose="020B0503020204020204" pitchFamily="34" charset="-122"/>
                <a:ea typeface="微软雅黑" panose="020B0503020204020204" pitchFamily="34" charset="-122"/>
              </a:rPr>
              <a:t>QVTK</a:t>
            </a:r>
            <a:r>
              <a:rPr lang="zh-CN" altLang="en-US" sz="2000" dirty="0">
                <a:solidFill>
                  <a:schemeClr val="bg1">
                    <a:lumMod val="65000"/>
                  </a:schemeClr>
                </a:solidFill>
                <a:latin typeface="微软雅黑" panose="020B0503020204020204" pitchFamily="34" charset="-122"/>
                <a:ea typeface="微软雅黑" panose="020B0503020204020204" pitchFamily="34" charset="-122"/>
              </a:rPr>
              <a:t>组件</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784275" y="1272228"/>
            <a:ext cx="510889" cy="400110"/>
          </a:xfrm>
          <a:prstGeom prst="rect">
            <a:avLst/>
          </a:prstGeom>
          <a:noFill/>
        </p:spPr>
        <p:txBody>
          <a:bodyPr wrap="square" rtlCol="0">
            <a:spAutoFit/>
          </a:bodyPr>
          <a:lstStyle/>
          <a:p>
            <a:r>
              <a:rPr lang="en-US" altLang="zh-CN" sz="2000" b="1" dirty="0">
                <a:solidFill>
                  <a:schemeClr val="bg1"/>
                </a:solidFill>
              </a:rPr>
              <a:t>03</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5"/>
          <a:stretch>
            <a:fillRect/>
          </a:stretch>
        </p:blipFill>
        <p:spPr>
          <a:xfrm>
            <a:off x="-28575" y="0"/>
            <a:ext cx="1847619" cy="542857"/>
          </a:xfrm>
          <a:prstGeom prst="rect">
            <a:avLst/>
          </a:prstGeom>
        </p:spPr>
      </p:pic>
      <p:sp>
        <p:nvSpPr>
          <p:cNvPr id="2" name="文本框 1">
            <a:extLst>
              <a:ext uri="{FF2B5EF4-FFF2-40B4-BE49-F238E27FC236}">
                <a16:creationId xmlns:a16="http://schemas.microsoft.com/office/drawing/2014/main" id="{93C7F44C-DB76-4C71-B42F-B5553E3D4EC4}"/>
              </a:ext>
            </a:extLst>
          </p:cNvPr>
          <p:cNvSpPr txBox="1"/>
          <p:nvPr/>
        </p:nvSpPr>
        <p:spPr>
          <a:xfrm>
            <a:off x="1175856" y="2438163"/>
            <a:ext cx="9840286" cy="2369880"/>
          </a:xfrm>
          <a:prstGeom prst="rect">
            <a:avLst/>
          </a:prstGeom>
          <a:noFill/>
        </p:spPr>
        <p:txBody>
          <a:bodyPr wrap="square" rtlCol="0">
            <a:spAutoFit/>
          </a:bodyPr>
          <a:lstStyle/>
          <a:p>
            <a:r>
              <a:rPr lang="en-US" altLang="zh-CN" b="1" dirty="0">
                <a:solidFill>
                  <a:schemeClr val="bg1">
                    <a:lumMod val="75000"/>
                  </a:schemeClr>
                </a:solidFill>
              </a:rPr>
              <a:t>1.</a:t>
            </a:r>
            <a:r>
              <a:rPr lang="zh-CN" altLang="en-US" b="1" dirty="0">
                <a:solidFill>
                  <a:schemeClr val="bg1">
                    <a:lumMod val="75000"/>
                  </a:schemeClr>
                </a:solidFill>
              </a:rPr>
              <a:t>创建目录</a:t>
            </a:r>
          </a:p>
          <a:p>
            <a:r>
              <a:rPr lang="en-US" altLang="zh-CN" sz="1600" dirty="0">
                <a:solidFill>
                  <a:schemeClr val="bg1">
                    <a:lumMod val="75000"/>
                  </a:schemeClr>
                </a:solidFill>
              </a:rPr>
              <a:t>     </a:t>
            </a:r>
            <a:r>
              <a:rPr lang="zh-CN" altLang="en-US" sz="1600" dirty="0">
                <a:solidFill>
                  <a:schemeClr val="bg1">
                    <a:lumMod val="75000"/>
                  </a:schemeClr>
                </a:solidFill>
              </a:rPr>
              <a:t>在</a:t>
            </a:r>
            <a:r>
              <a:rPr lang="en-US" altLang="zh-CN" sz="1600" dirty="0">
                <a:solidFill>
                  <a:schemeClr val="bg1">
                    <a:lumMod val="75000"/>
                  </a:schemeClr>
                </a:solidFill>
              </a:rPr>
              <a:t>d</a:t>
            </a:r>
            <a:r>
              <a:rPr lang="zh-CN" altLang="en-US" sz="1600" dirty="0">
                <a:solidFill>
                  <a:schemeClr val="bg1">
                    <a:lumMod val="75000"/>
                  </a:schemeClr>
                </a:solidFill>
              </a:rPr>
              <a:t>盘目录下创建</a:t>
            </a:r>
            <a:r>
              <a:rPr lang="en-US" altLang="zh-CN" sz="1600" dirty="0" err="1">
                <a:solidFill>
                  <a:schemeClr val="bg1">
                    <a:lumMod val="75000"/>
                  </a:schemeClr>
                </a:solidFill>
              </a:rPr>
              <a:t>vtkDir</a:t>
            </a:r>
            <a:r>
              <a:rPr lang="zh-CN" altLang="en-US" sz="1600" dirty="0">
                <a:solidFill>
                  <a:schemeClr val="bg1">
                    <a:lumMod val="75000"/>
                  </a:schemeClr>
                </a:solidFill>
              </a:rPr>
              <a:t>目录，在</a:t>
            </a:r>
            <a:r>
              <a:rPr lang="en-US" altLang="zh-CN" sz="1600" dirty="0" err="1">
                <a:solidFill>
                  <a:schemeClr val="bg1">
                    <a:lumMod val="75000"/>
                  </a:schemeClr>
                </a:solidFill>
              </a:rPr>
              <a:t>vtkDir</a:t>
            </a:r>
            <a:r>
              <a:rPr lang="zh-CN" altLang="en-US" sz="1600" dirty="0">
                <a:solidFill>
                  <a:schemeClr val="bg1">
                    <a:lumMod val="75000"/>
                  </a:schemeClr>
                </a:solidFill>
              </a:rPr>
              <a:t>中创建两个目录，一个为</a:t>
            </a:r>
            <a:r>
              <a:rPr lang="en-US" altLang="zh-CN" sz="1600" dirty="0" err="1">
                <a:solidFill>
                  <a:schemeClr val="bg1">
                    <a:lumMod val="75000"/>
                  </a:schemeClr>
                </a:solidFill>
              </a:rPr>
              <a:t>vtkDir</a:t>
            </a:r>
            <a:r>
              <a:rPr lang="en-US" altLang="zh-CN" sz="1600" dirty="0">
                <a:solidFill>
                  <a:schemeClr val="bg1">
                    <a:lumMod val="75000"/>
                  </a:schemeClr>
                </a:solidFill>
              </a:rPr>
              <a:t>(</a:t>
            </a:r>
            <a:r>
              <a:rPr lang="zh-CN" altLang="en-US" sz="1600" b="1" dirty="0">
                <a:solidFill>
                  <a:schemeClr val="bg1">
                    <a:lumMod val="75000"/>
                  </a:schemeClr>
                </a:solidFill>
              </a:rPr>
              <a:t>存放</a:t>
            </a:r>
            <a:r>
              <a:rPr lang="en-US" altLang="zh-CN" sz="1600" b="1" dirty="0">
                <a:solidFill>
                  <a:schemeClr val="bg1">
                    <a:lumMod val="75000"/>
                  </a:schemeClr>
                </a:solidFill>
              </a:rPr>
              <a:t>VTK7.7.1</a:t>
            </a:r>
            <a:r>
              <a:rPr lang="zh-CN" altLang="en-US" sz="1600" b="1" dirty="0">
                <a:solidFill>
                  <a:schemeClr val="bg1">
                    <a:lumMod val="75000"/>
                  </a:schemeClr>
                </a:solidFill>
              </a:rPr>
              <a:t>文件</a:t>
            </a:r>
            <a:r>
              <a:rPr lang="en-US" altLang="zh-CN" sz="1600" dirty="0">
                <a:solidFill>
                  <a:schemeClr val="bg1">
                    <a:lumMod val="75000"/>
                  </a:schemeClr>
                </a:solidFill>
              </a:rPr>
              <a:t>)</a:t>
            </a:r>
            <a:r>
              <a:rPr lang="zh-CN" altLang="en-US" sz="1600" dirty="0">
                <a:solidFill>
                  <a:schemeClr val="bg1">
                    <a:lumMod val="75000"/>
                  </a:schemeClr>
                </a:solidFill>
              </a:rPr>
              <a:t>，一个为</a:t>
            </a:r>
            <a:r>
              <a:rPr lang="en-US" altLang="zh-CN" sz="1600" dirty="0" err="1">
                <a:solidFill>
                  <a:schemeClr val="bg1">
                    <a:lumMod val="75000"/>
                  </a:schemeClr>
                </a:solidFill>
              </a:rPr>
              <a:t>vtkbin</a:t>
            </a:r>
            <a:r>
              <a:rPr lang="en-US" altLang="zh-CN" sz="1600" dirty="0">
                <a:solidFill>
                  <a:schemeClr val="bg1">
                    <a:lumMod val="75000"/>
                  </a:schemeClr>
                </a:solidFill>
              </a:rPr>
              <a:t>(</a:t>
            </a:r>
            <a:r>
              <a:rPr lang="zh-CN" altLang="en-US" sz="1600" b="1" dirty="0">
                <a:solidFill>
                  <a:schemeClr val="bg1">
                    <a:lumMod val="75000"/>
                  </a:schemeClr>
                </a:solidFill>
              </a:rPr>
              <a:t>存放</a:t>
            </a:r>
            <a:r>
              <a:rPr lang="en-US" altLang="zh-CN" sz="1600" b="1" dirty="0" err="1">
                <a:solidFill>
                  <a:schemeClr val="bg1">
                    <a:lumMod val="75000"/>
                  </a:schemeClr>
                </a:solidFill>
              </a:rPr>
              <a:t>cmake</a:t>
            </a:r>
            <a:r>
              <a:rPr lang="zh-CN" altLang="en-US" sz="1600" b="1" dirty="0">
                <a:solidFill>
                  <a:schemeClr val="bg1">
                    <a:lumMod val="75000"/>
                  </a:schemeClr>
                </a:solidFill>
              </a:rPr>
              <a:t>编译后的文件</a:t>
            </a:r>
            <a:r>
              <a:rPr lang="en-US" altLang="zh-CN" sz="1600" dirty="0">
                <a:solidFill>
                  <a:schemeClr val="bg1">
                    <a:lumMod val="75000"/>
                  </a:schemeClr>
                </a:solidFill>
              </a:rPr>
              <a:t>)</a:t>
            </a:r>
            <a:r>
              <a:rPr lang="zh-CN" altLang="en-US" sz="1600" dirty="0">
                <a:solidFill>
                  <a:schemeClr val="bg1">
                    <a:lumMod val="75000"/>
                  </a:schemeClr>
                </a:solidFill>
              </a:rPr>
              <a:t>。</a:t>
            </a:r>
            <a:endParaRPr lang="en-US" altLang="zh-CN" sz="1600" dirty="0">
              <a:solidFill>
                <a:schemeClr val="bg1">
                  <a:lumMod val="75000"/>
                </a:schemeClr>
              </a:solidFill>
            </a:endParaRPr>
          </a:p>
          <a:p>
            <a:endParaRPr lang="en-US" altLang="zh-CN" sz="1600" dirty="0">
              <a:solidFill>
                <a:schemeClr val="bg1">
                  <a:lumMod val="75000"/>
                </a:schemeClr>
              </a:solidFill>
            </a:endParaRPr>
          </a:p>
          <a:p>
            <a:endParaRPr lang="en-US" altLang="zh-CN" sz="1600" dirty="0">
              <a:solidFill>
                <a:schemeClr val="bg1">
                  <a:lumMod val="75000"/>
                </a:schemeClr>
              </a:solidFill>
            </a:endParaRPr>
          </a:p>
          <a:p>
            <a:r>
              <a:rPr lang="en-US" altLang="zh-CN" sz="1600" b="1" dirty="0">
                <a:solidFill>
                  <a:schemeClr val="bg1">
                    <a:lumMod val="75000"/>
                  </a:schemeClr>
                </a:solidFill>
              </a:rPr>
              <a:t>2.</a:t>
            </a:r>
            <a:r>
              <a:rPr lang="zh-CN" altLang="en-US" b="1" dirty="0"/>
              <a:t> </a:t>
            </a:r>
            <a:r>
              <a:rPr lang="zh-CN" altLang="en-US" b="1" dirty="0">
                <a:solidFill>
                  <a:schemeClr val="bg1">
                    <a:lumMod val="75000"/>
                  </a:schemeClr>
                </a:solidFill>
              </a:rPr>
              <a:t>打开</a:t>
            </a:r>
            <a:r>
              <a:rPr lang="en-US" altLang="zh-CN" b="1" dirty="0" err="1">
                <a:solidFill>
                  <a:schemeClr val="bg1">
                    <a:lumMod val="75000"/>
                  </a:schemeClr>
                </a:solidFill>
              </a:rPr>
              <a:t>cmake</a:t>
            </a:r>
            <a:r>
              <a:rPr lang="zh-CN" altLang="en-US" b="1" dirty="0">
                <a:solidFill>
                  <a:schemeClr val="bg1">
                    <a:lumMod val="75000"/>
                  </a:schemeClr>
                </a:solidFill>
              </a:rPr>
              <a:t>编译</a:t>
            </a:r>
            <a:r>
              <a:rPr lang="en-US" altLang="zh-CN" b="1" dirty="0">
                <a:solidFill>
                  <a:schemeClr val="bg1">
                    <a:lumMod val="75000"/>
                  </a:schemeClr>
                </a:solidFill>
              </a:rPr>
              <a:t>VTK</a:t>
            </a:r>
            <a:r>
              <a:rPr lang="zh-CN" altLang="en-US" b="1" dirty="0">
                <a:solidFill>
                  <a:schemeClr val="bg1">
                    <a:lumMod val="75000"/>
                  </a:schemeClr>
                </a:solidFill>
              </a:rPr>
              <a:t>文件（我在</a:t>
            </a:r>
            <a:r>
              <a:rPr lang="en-US" altLang="zh-CN" b="1" dirty="0">
                <a:solidFill>
                  <a:schemeClr val="bg1">
                    <a:lumMod val="75000"/>
                  </a:schemeClr>
                </a:solidFill>
              </a:rPr>
              <a:t>blog</a:t>
            </a:r>
            <a:r>
              <a:rPr lang="zh-CN" altLang="en-US" b="1" dirty="0">
                <a:solidFill>
                  <a:schemeClr val="bg1">
                    <a:lumMod val="75000"/>
                  </a:schemeClr>
                </a:solidFill>
              </a:rPr>
              <a:t>中有详细的记录，已经很详细）</a:t>
            </a:r>
            <a:endParaRPr lang="en-US" altLang="zh-CN" b="1" dirty="0">
              <a:solidFill>
                <a:schemeClr val="bg1">
                  <a:lumMod val="75000"/>
                </a:schemeClr>
              </a:solidFill>
            </a:endParaRPr>
          </a:p>
          <a:p>
            <a:r>
              <a:rPr lang="en-US" altLang="zh-CN" sz="1600" b="1" dirty="0">
                <a:solidFill>
                  <a:schemeClr val="bg1">
                    <a:lumMod val="75000"/>
                  </a:schemeClr>
                </a:solidFill>
                <a:hlinkClick r:id="rId6"/>
              </a:rPr>
              <a:t>https://github.com/MaoChengEr/qtVtk</a:t>
            </a:r>
            <a:endParaRPr lang="en-US" altLang="zh-CN" sz="1600" b="1" dirty="0">
              <a:solidFill>
                <a:schemeClr val="bg1">
                  <a:lumMod val="75000"/>
                </a:schemeClr>
              </a:solidFill>
            </a:endParaRPr>
          </a:p>
          <a:p>
            <a:endParaRPr lang="en-US" altLang="zh-CN" sz="1600" b="1" dirty="0">
              <a:solidFill>
                <a:schemeClr val="bg1">
                  <a:lumMod val="75000"/>
                </a:schemeClr>
              </a:solidFill>
            </a:endParaRPr>
          </a:p>
          <a:p>
            <a:r>
              <a:rPr lang="en-US" altLang="zh-CN" sz="1600" b="1" dirty="0">
                <a:solidFill>
                  <a:schemeClr val="bg1">
                    <a:lumMod val="75000"/>
                  </a:schemeClr>
                </a:solidFill>
              </a:rPr>
              <a:t>3.</a:t>
            </a:r>
            <a:r>
              <a:rPr lang="zh-CN" altLang="en-US" sz="1600" b="1" dirty="0">
                <a:solidFill>
                  <a:schemeClr val="bg1">
                    <a:lumMod val="75000"/>
                  </a:schemeClr>
                </a:solidFill>
              </a:rPr>
              <a:t>附件：</a:t>
            </a:r>
            <a:endParaRPr lang="en-US" altLang="zh-CN" sz="1600" dirty="0">
              <a:solidFill>
                <a:schemeClr val="bg1">
                  <a:lumMod val="75000"/>
                </a:schemeClr>
              </a:solidFill>
            </a:endParaRPr>
          </a:p>
        </p:txBody>
      </p:sp>
      <p:graphicFrame>
        <p:nvGraphicFramePr>
          <p:cNvPr id="4" name="对象 3">
            <a:extLst>
              <a:ext uri="{FF2B5EF4-FFF2-40B4-BE49-F238E27FC236}">
                <a16:creationId xmlns:a16="http://schemas.microsoft.com/office/drawing/2014/main" id="{177C149D-4A00-428F-B31F-EFC6776073A6}"/>
              </a:ext>
            </a:extLst>
          </p:cNvPr>
          <p:cNvGraphicFramePr>
            <a:graphicFrameLocks noChangeAspect="1"/>
          </p:cNvGraphicFramePr>
          <p:nvPr>
            <p:extLst>
              <p:ext uri="{D42A27DB-BD31-4B8C-83A1-F6EECF244321}">
                <p14:modId xmlns:p14="http://schemas.microsoft.com/office/powerpoint/2010/main" val="2409757174"/>
              </p:ext>
            </p:extLst>
          </p:nvPr>
        </p:nvGraphicFramePr>
        <p:xfrm>
          <a:off x="2098675" y="5024438"/>
          <a:ext cx="1392238" cy="500062"/>
        </p:xfrm>
        <a:graphic>
          <a:graphicData uri="http://schemas.openxmlformats.org/presentationml/2006/ole">
            <mc:AlternateContent xmlns:mc="http://schemas.openxmlformats.org/markup-compatibility/2006">
              <mc:Choice xmlns:v="urn:schemas-microsoft-com:vml" Requires="v">
                <p:oleObj spid="_x0000_s1074" name="包装程序外壳对象" showAsIcon="1" r:id="rId7" imgW="1392480" imgH="500400" progId="Package">
                  <p:embed/>
                </p:oleObj>
              </mc:Choice>
              <mc:Fallback>
                <p:oleObj name="包装程序外壳对象" showAsIcon="1" r:id="rId7" imgW="1392480" imgH="500400" progId="Package">
                  <p:embed/>
                  <p:pic>
                    <p:nvPicPr>
                      <p:cNvPr id="0" name=""/>
                      <p:cNvPicPr/>
                      <p:nvPr/>
                    </p:nvPicPr>
                    <p:blipFill>
                      <a:blip r:embed="rId8"/>
                      <a:stretch>
                        <a:fillRect/>
                      </a:stretch>
                    </p:blipFill>
                    <p:spPr>
                      <a:xfrm>
                        <a:off x="2098675" y="5024438"/>
                        <a:ext cx="1392238" cy="500062"/>
                      </a:xfrm>
                      <a:prstGeom prst="rect">
                        <a:avLst/>
                      </a:prstGeom>
                    </p:spPr>
                  </p:pic>
                </p:oleObj>
              </mc:Fallback>
            </mc:AlternateContent>
          </a:graphicData>
        </a:graphic>
      </p:graphicFrame>
    </p:spTree>
    <p:extLst>
      <p:ext uri="{BB962C8B-B14F-4D97-AF65-F5344CB8AC3E}">
        <p14:creationId xmlns:p14="http://schemas.microsoft.com/office/powerpoint/2010/main" val="76999605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3D712AA9-DC1F-4395-872A-B26ECFDF5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764"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5651" y="1092443"/>
            <a:ext cx="566069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5647642" y="1276422"/>
            <a:ext cx="1600446" cy="400110"/>
          </a:xfrm>
          <a:prstGeom prst="rect">
            <a:avLst/>
          </a:prstGeom>
          <a:noFill/>
        </p:spPr>
        <p:txBody>
          <a:bodyPr wrap="square" rtlCol="0">
            <a:spAutoFit/>
          </a:bodyPr>
          <a:lstStyle/>
          <a:p>
            <a:r>
              <a:rPr lang="zh-CN" altLang="en-US" sz="2000" dirty="0">
                <a:solidFill>
                  <a:schemeClr val="bg1">
                    <a:lumMod val="65000"/>
                  </a:schemeClr>
                </a:solidFill>
                <a:latin typeface="微软雅黑" panose="020B0503020204020204" pitchFamily="34" charset="-122"/>
                <a:ea typeface="微软雅黑" panose="020B0503020204020204" pitchFamily="34" charset="-122"/>
              </a:rPr>
              <a:t>注意</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784275" y="1272228"/>
            <a:ext cx="510889" cy="400110"/>
          </a:xfrm>
          <a:prstGeom prst="rect">
            <a:avLst/>
          </a:prstGeom>
          <a:noFill/>
        </p:spPr>
        <p:txBody>
          <a:bodyPr wrap="square" rtlCol="0">
            <a:spAutoFit/>
          </a:bodyPr>
          <a:lstStyle/>
          <a:p>
            <a:r>
              <a:rPr lang="en-US" altLang="zh-CN" sz="2000" b="1" dirty="0">
                <a:solidFill>
                  <a:schemeClr val="bg1"/>
                </a:solidFill>
              </a:rPr>
              <a:t>04</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100764" y="0"/>
            <a:ext cx="1847619" cy="542857"/>
          </a:xfrm>
          <a:prstGeom prst="rect">
            <a:avLst/>
          </a:prstGeom>
        </p:spPr>
      </p:pic>
      <p:sp>
        <p:nvSpPr>
          <p:cNvPr id="2" name="文本框 1">
            <a:extLst>
              <a:ext uri="{FF2B5EF4-FFF2-40B4-BE49-F238E27FC236}">
                <a16:creationId xmlns:a16="http://schemas.microsoft.com/office/drawing/2014/main" id="{93C7F44C-DB76-4C71-B42F-B5553E3D4EC4}"/>
              </a:ext>
            </a:extLst>
          </p:cNvPr>
          <p:cNvSpPr txBox="1"/>
          <p:nvPr/>
        </p:nvSpPr>
        <p:spPr>
          <a:xfrm>
            <a:off x="927911" y="2230287"/>
            <a:ext cx="5362438" cy="1477328"/>
          </a:xfrm>
          <a:prstGeom prst="rect">
            <a:avLst/>
          </a:prstGeom>
          <a:noFill/>
        </p:spPr>
        <p:txBody>
          <a:bodyPr wrap="square" rtlCol="0">
            <a:spAutoFit/>
          </a:bodyPr>
          <a:lstStyle/>
          <a:p>
            <a:r>
              <a:rPr lang="en-US" altLang="zh-CN" b="1" dirty="0">
                <a:solidFill>
                  <a:schemeClr val="bg1">
                    <a:lumMod val="75000"/>
                  </a:schemeClr>
                </a:solidFill>
              </a:rPr>
              <a:t>1.</a:t>
            </a:r>
            <a:r>
              <a:rPr lang="zh-CN" altLang="en-US" b="1" dirty="0">
                <a:solidFill>
                  <a:schemeClr val="bg1">
                    <a:lumMod val="75000"/>
                  </a:schemeClr>
                </a:solidFill>
              </a:rPr>
              <a:t>在</a:t>
            </a:r>
            <a:r>
              <a:rPr lang="en-US" altLang="zh-CN" b="1" dirty="0">
                <a:solidFill>
                  <a:schemeClr val="bg1">
                    <a:lumMod val="75000"/>
                  </a:schemeClr>
                </a:solidFill>
              </a:rPr>
              <a:t>.pro</a:t>
            </a:r>
            <a:r>
              <a:rPr lang="zh-CN" altLang="en-US" b="1" dirty="0">
                <a:solidFill>
                  <a:schemeClr val="bg1">
                    <a:lumMod val="75000"/>
                  </a:schemeClr>
                </a:solidFill>
              </a:rPr>
              <a:t>文件中加入</a:t>
            </a:r>
            <a:r>
              <a:rPr lang="en-US" altLang="zh-CN" b="1" dirty="0">
                <a:solidFill>
                  <a:schemeClr val="bg1">
                    <a:lumMod val="75000"/>
                  </a:schemeClr>
                </a:solidFill>
              </a:rPr>
              <a:t>VTK</a:t>
            </a:r>
            <a:r>
              <a:rPr lang="zh-CN" altLang="en-US" b="1" dirty="0">
                <a:solidFill>
                  <a:schemeClr val="bg1">
                    <a:lumMod val="75000"/>
                  </a:schemeClr>
                </a:solidFill>
              </a:rPr>
              <a:t>的时候，会出现一些错误。</a:t>
            </a:r>
            <a:endParaRPr lang="en-US" altLang="zh-CN" b="1" dirty="0">
              <a:solidFill>
                <a:schemeClr val="bg1">
                  <a:lumMod val="75000"/>
                </a:schemeClr>
              </a:solidFill>
            </a:endParaRPr>
          </a:p>
          <a:p>
            <a:r>
              <a:rPr lang="zh-CN" altLang="en-US" b="1" dirty="0">
                <a:solidFill>
                  <a:schemeClr val="bg1">
                    <a:lumMod val="75000"/>
                  </a:schemeClr>
                </a:solidFill>
              </a:rPr>
              <a:t>在</a:t>
            </a:r>
            <a:r>
              <a:rPr lang="en-US" altLang="zh-CN" b="1" dirty="0" err="1">
                <a:solidFill>
                  <a:schemeClr val="bg1">
                    <a:lumMod val="75000"/>
                  </a:schemeClr>
                </a:solidFill>
              </a:rPr>
              <a:t>qt_creator</a:t>
            </a:r>
            <a:r>
              <a:rPr lang="zh-CN" altLang="en-US" b="1" dirty="0">
                <a:solidFill>
                  <a:schemeClr val="bg1">
                    <a:lumMod val="75000"/>
                  </a:schemeClr>
                </a:solidFill>
              </a:rPr>
              <a:t>中能够正常显示</a:t>
            </a:r>
            <a:r>
              <a:rPr lang="en-US" altLang="zh-CN" b="1" dirty="0" err="1">
                <a:solidFill>
                  <a:schemeClr val="bg1">
                    <a:lumMod val="75000"/>
                  </a:schemeClr>
                </a:solidFill>
              </a:rPr>
              <a:t>qvtkwidget</a:t>
            </a:r>
            <a:r>
              <a:rPr lang="zh-CN" altLang="en-US" b="1" dirty="0">
                <a:solidFill>
                  <a:schemeClr val="bg1">
                    <a:lumMod val="75000"/>
                  </a:schemeClr>
                </a:solidFill>
              </a:rPr>
              <a:t>窗口，但是在编辑器里面却看不见</a:t>
            </a:r>
            <a:r>
              <a:rPr lang="en-US" altLang="zh-CN" b="1" dirty="0" err="1">
                <a:solidFill>
                  <a:schemeClr val="bg1">
                    <a:lumMod val="75000"/>
                  </a:schemeClr>
                </a:solidFill>
              </a:rPr>
              <a:t>qvtkwidget</a:t>
            </a:r>
            <a:r>
              <a:rPr lang="zh-CN" altLang="en-US" b="1" dirty="0">
                <a:solidFill>
                  <a:schemeClr val="bg1">
                    <a:lumMod val="75000"/>
                  </a:schemeClr>
                </a:solidFill>
              </a:rPr>
              <a:t>的窗口，这个关系不大，虽然看不见但是可以正常编辑和调用此窗口。</a:t>
            </a:r>
          </a:p>
        </p:txBody>
      </p:sp>
      <p:pic>
        <p:nvPicPr>
          <p:cNvPr id="3" name="图片 2">
            <a:extLst>
              <a:ext uri="{FF2B5EF4-FFF2-40B4-BE49-F238E27FC236}">
                <a16:creationId xmlns:a16="http://schemas.microsoft.com/office/drawing/2014/main" id="{A9F458E4-12CB-40F2-A861-217C25FCA236}"/>
              </a:ext>
            </a:extLst>
          </p:cNvPr>
          <p:cNvPicPr>
            <a:picLocks noChangeAspect="1"/>
          </p:cNvPicPr>
          <p:nvPr/>
        </p:nvPicPr>
        <p:blipFill>
          <a:blip r:embed="rId5"/>
          <a:stretch>
            <a:fillRect/>
          </a:stretch>
        </p:blipFill>
        <p:spPr>
          <a:xfrm>
            <a:off x="6447865" y="1957634"/>
            <a:ext cx="4416362" cy="1933074"/>
          </a:xfrm>
          <a:prstGeom prst="rect">
            <a:avLst/>
          </a:prstGeom>
        </p:spPr>
      </p:pic>
      <p:sp>
        <p:nvSpPr>
          <p:cNvPr id="5" name="文本框 4">
            <a:extLst>
              <a:ext uri="{FF2B5EF4-FFF2-40B4-BE49-F238E27FC236}">
                <a16:creationId xmlns:a16="http://schemas.microsoft.com/office/drawing/2014/main" id="{C74F78C2-B5C9-4D92-B44C-89A9D00EA6A3}"/>
              </a:ext>
            </a:extLst>
          </p:cNvPr>
          <p:cNvSpPr txBox="1"/>
          <p:nvPr/>
        </p:nvSpPr>
        <p:spPr>
          <a:xfrm>
            <a:off x="927911" y="4514068"/>
            <a:ext cx="5590056" cy="646331"/>
          </a:xfrm>
          <a:prstGeom prst="rect">
            <a:avLst/>
          </a:prstGeom>
          <a:noFill/>
        </p:spPr>
        <p:txBody>
          <a:bodyPr wrap="none" rtlCol="0">
            <a:spAutoFit/>
          </a:bodyPr>
          <a:lstStyle/>
          <a:p>
            <a:r>
              <a:rPr lang="en-US" altLang="zh-CN" b="1" dirty="0">
                <a:solidFill>
                  <a:schemeClr val="bg1">
                    <a:lumMod val="75000"/>
                  </a:schemeClr>
                </a:solidFill>
              </a:rPr>
              <a:t>2.</a:t>
            </a:r>
            <a:r>
              <a:rPr lang="zh-CN" altLang="en-US" b="1" dirty="0">
                <a:solidFill>
                  <a:schemeClr val="bg1">
                    <a:lumMod val="75000"/>
                  </a:schemeClr>
                </a:solidFill>
              </a:rPr>
              <a:t>找不到“</a:t>
            </a:r>
            <a:r>
              <a:rPr lang="en-US" altLang="zh-CN" b="1" dirty="0" err="1">
                <a:solidFill>
                  <a:schemeClr val="bg1">
                    <a:lumMod val="75000"/>
                  </a:schemeClr>
                </a:solidFill>
              </a:rPr>
              <a:t>QVTKWidget.h</a:t>
            </a:r>
            <a:r>
              <a:rPr lang="zh-CN" altLang="en-US" b="1" dirty="0">
                <a:solidFill>
                  <a:schemeClr val="bg1">
                    <a:lumMod val="75000"/>
                  </a:schemeClr>
                </a:solidFill>
              </a:rPr>
              <a:t>”文件，这是因为没有执</a:t>
            </a:r>
            <a:endParaRPr lang="en-US" altLang="zh-CN" b="1" dirty="0">
              <a:solidFill>
                <a:schemeClr val="bg1">
                  <a:lumMod val="75000"/>
                </a:schemeClr>
              </a:solidFill>
            </a:endParaRPr>
          </a:p>
          <a:p>
            <a:r>
              <a:rPr lang="zh-CN" altLang="en-US" b="1" dirty="0">
                <a:solidFill>
                  <a:schemeClr val="bg1">
                    <a:lumMod val="75000"/>
                  </a:schemeClr>
                </a:solidFill>
              </a:rPr>
              <a:t>行</a:t>
            </a:r>
            <a:r>
              <a:rPr lang="en-US" altLang="zh-CN" b="1" dirty="0" err="1">
                <a:solidFill>
                  <a:schemeClr val="bg1">
                    <a:lumMod val="75000"/>
                  </a:schemeClr>
                </a:solidFill>
              </a:rPr>
              <a:t>qmake</a:t>
            </a:r>
            <a:r>
              <a:rPr lang="zh-CN" altLang="en-US" b="1" dirty="0">
                <a:solidFill>
                  <a:schemeClr val="bg1">
                    <a:lumMod val="75000"/>
                  </a:schemeClr>
                </a:solidFill>
              </a:rPr>
              <a:t>造成的。</a:t>
            </a:r>
            <a:endParaRPr lang="en-US" altLang="zh-CN" b="1" dirty="0">
              <a:solidFill>
                <a:schemeClr val="bg1">
                  <a:lumMod val="75000"/>
                </a:schemeClr>
              </a:solidFill>
            </a:endParaRPr>
          </a:p>
        </p:txBody>
      </p:sp>
      <p:pic>
        <p:nvPicPr>
          <p:cNvPr id="6" name="图片 5">
            <a:extLst>
              <a:ext uri="{FF2B5EF4-FFF2-40B4-BE49-F238E27FC236}">
                <a16:creationId xmlns:a16="http://schemas.microsoft.com/office/drawing/2014/main" id="{754DE439-1470-45A1-9CBD-6CB554BECCCF}"/>
              </a:ext>
            </a:extLst>
          </p:cNvPr>
          <p:cNvPicPr>
            <a:picLocks noChangeAspect="1"/>
          </p:cNvPicPr>
          <p:nvPr/>
        </p:nvPicPr>
        <p:blipFill>
          <a:blip r:embed="rId6"/>
          <a:stretch>
            <a:fillRect/>
          </a:stretch>
        </p:blipFill>
        <p:spPr>
          <a:xfrm>
            <a:off x="1028902" y="5536140"/>
            <a:ext cx="4618740" cy="495238"/>
          </a:xfrm>
          <a:prstGeom prst="rect">
            <a:avLst/>
          </a:prstGeom>
        </p:spPr>
      </p:pic>
      <p:pic>
        <p:nvPicPr>
          <p:cNvPr id="13" name="图片 12">
            <a:extLst>
              <a:ext uri="{FF2B5EF4-FFF2-40B4-BE49-F238E27FC236}">
                <a16:creationId xmlns:a16="http://schemas.microsoft.com/office/drawing/2014/main" id="{EE16FAED-AC59-44E8-BC54-E291BF9FCFAA}"/>
              </a:ext>
            </a:extLst>
          </p:cNvPr>
          <p:cNvPicPr>
            <a:picLocks noChangeAspect="1"/>
          </p:cNvPicPr>
          <p:nvPr/>
        </p:nvPicPr>
        <p:blipFill>
          <a:blip r:embed="rId7"/>
          <a:stretch>
            <a:fillRect/>
          </a:stretch>
        </p:blipFill>
        <p:spPr>
          <a:xfrm>
            <a:off x="6447865" y="4038682"/>
            <a:ext cx="4416362" cy="2265865"/>
          </a:xfrm>
          <a:prstGeom prst="rect">
            <a:avLst/>
          </a:prstGeom>
        </p:spPr>
      </p:pic>
    </p:spTree>
    <p:extLst>
      <p:ext uri="{BB962C8B-B14F-4D97-AF65-F5344CB8AC3E}">
        <p14:creationId xmlns:p14="http://schemas.microsoft.com/office/powerpoint/2010/main" val="275687242"/>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0E8B9C90-1605-4AAD-A74F-AD814953FB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1482" y="626872"/>
            <a:ext cx="566069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5583473" y="810851"/>
            <a:ext cx="1600446" cy="400110"/>
          </a:xfrm>
          <a:prstGeom prst="rect">
            <a:avLst/>
          </a:prstGeom>
          <a:noFill/>
        </p:spPr>
        <p:txBody>
          <a:bodyPr wrap="square" rtlCol="0">
            <a:spAutoFit/>
          </a:bodyPr>
          <a:lstStyle/>
          <a:p>
            <a:r>
              <a:rPr lang="zh-CN" altLang="en-US" sz="2000" dirty="0">
                <a:solidFill>
                  <a:schemeClr val="bg1">
                    <a:lumMod val="65000"/>
                  </a:schemeClr>
                </a:solidFill>
                <a:latin typeface="微软雅黑" panose="020B0503020204020204" pitchFamily="34" charset="-122"/>
                <a:ea typeface="微软雅黑" panose="020B0503020204020204" pitchFamily="34" charset="-122"/>
              </a:rPr>
              <a:t>注意</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720106" y="806657"/>
            <a:ext cx="510889" cy="400110"/>
          </a:xfrm>
          <a:prstGeom prst="rect">
            <a:avLst/>
          </a:prstGeom>
          <a:noFill/>
        </p:spPr>
        <p:txBody>
          <a:bodyPr wrap="square" rtlCol="0">
            <a:spAutoFit/>
          </a:bodyPr>
          <a:lstStyle/>
          <a:p>
            <a:r>
              <a:rPr lang="en-US" altLang="zh-CN" sz="2000" b="1" dirty="0">
                <a:solidFill>
                  <a:schemeClr val="bg1"/>
                </a:solidFill>
              </a:rPr>
              <a:t>04</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28575" y="0"/>
            <a:ext cx="1847619" cy="542857"/>
          </a:xfrm>
          <a:prstGeom prst="rect">
            <a:avLst/>
          </a:prstGeom>
        </p:spPr>
      </p:pic>
      <p:sp>
        <p:nvSpPr>
          <p:cNvPr id="2" name="文本框 1">
            <a:extLst>
              <a:ext uri="{FF2B5EF4-FFF2-40B4-BE49-F238E27FC236}">
                <a16:creationId xmlns:a16="http://schemas.microsoft.com/office/drawing/2014/main" id="{93C7F44C-DB76-4C71-B42F-B5553E3D4EC4}"/>
              </a:ext>
            </a:extLst>
          </p:cNvPr>
          <p:cNvSpPr txBox="1"/>
          <p:nvPr/>
        </p:nvSpPr>
        <p:spPr>
          <a:xfrm>
            <a:off x="334675" y="3643145"/>
            <a:ext cx="10926882" cy="646331"/>
          </a:xfrm>
          <a:prstGeom prst="rect">
            <a:avLst/>
          </a:prstGeom>
          <a:noFill/>
        </p:spPr>
        <p:txBody>
          <a:bodyPr wrap="square" rtlCol="0">
            <a:spAutoFit/>
          </a:bodyPr>
          <a:lstStyle/>
          <a:p>
            <a:r>
              <a:rPr lang="en-US" altLang="zh-CN" b="1" dirty="0">
                <a:solidFill>
                  <a:schemeClr val="bg1">
                    <a:lumMod val="75000"/>
                  </a:schemeClr>
                </a:solidFill>
              </a:rPr>
              <a:t>4.</a:t>
            </a:r>
            <a:r>
              <a:rPr lang="en-US" altLang="zh-CN" dirty="0"/>
              <a:t> </a:t>
            </a:r>
            <a:r>
              <a:rPr lang="en-US" altLang="zh-CN" dirty="0">
                <a:solidFill>
                  <a:schemeClr val="bg1">
                    <a:lumMod val="65000"/>
                  </a:schemeClr>
                </a:solidFill>
              </a:rPr>
              <a:t>Generic Warning: In D:\data\vtk_src\VTK-7.1.1\Rendering\Core\vtkRenderWindow.cxx, line 40</a:t>
            </a:r>
          </a:p>
          <a:p>
            <a:r>
              <a:rPr lang="en-US" altLang="zh-CN" dirty="0">
                <a:solidFill>
                  <a:schemeClr val="bg1">
                    <a:lumMod val="65000"/>
                  </a:schemeClr>
                </a:solidFill>
              </a:rPr>
              <a:t>Error: no override found for '</a:t>
            </a:r>
            <a:r>
              <a:rPr lang="en-US" altLang="zh-CN" dirty="0" err="1">
                <a:solidFill>
                  <a:schemeClr val="bg1">
                    <a:lumMod val="65000"/>
                  </a:schemeClr>
                </a:solidFill>
              </a:rPr>
              <a:t>vtkRenderWindow</a:t>
            </a:r>
            <a:r>
              <a:rPr lang="en-US" altLang="zh-CN" dirty="0">
                <a:solidFill>
                  <a:schemeClr val="bg1">
                    <a:lumMod val="65000"/>
                  </a:schemeClr>
                </a:solidFill>
              </a:rPr>
              <a:t>'.</a:t>
            </a:r>
            <a:endParaRPr lang="zh-CN" altLang="en-US" b="1" dirty="0">
              <a:solidFill>
                <a:schemeClr val="bg1">
                  <a:lumMod val="65000"/>
                </a:schemeClr>
              </a:solidFill>
            </a:endParaRPr>
          </a:p>
        </p:txBody>
      </p:sp>
      <p:pic>
        <p:nvPicPr>
          <p:cNvPr id="3" name="图片 2">
            <a:extLst>
              <a:ext uri="{FF2B5EF4-FFF2-40B4-BE49-F238E27FC236}">
                <a16:creationId xmlns:a16="http://schemas.microsoft.com/office/drawing/2014/main" id="{FD251206-5852-4BF1-91DC-7BB450FCF662}"/>
              </a:ext>
            </a:extLst>
          </p:cNvPr>
          <p:cNvPicPr>
            <a:picLocks noChangeAspect="1"/>
          </p:cNvPicPr>
          <p:nvPr/>
        </p:nvPicPr>
        <p:blipFill>
          <a:blip r:embed="rId5"/>
          <a:stretch>
            <a:fillRect/>
          </a:stretch>
        </p:blipFill>
        <p:spPr>
          <a:xfrm>
            <a:off x="415707" y="4496764"/>
            <a:ext cx="4887135" cy="1918574"/>
          </a:xfrm>
          <a:prstGeom prst="rect">
            <a:avLst/>
          </a:prstGeom>
        </p:spPr>
      </p:pic>
      <p:sp>
        <p:nvSpPr>
          <p:cNvPr id="6" name="文本框 5">
            <a:extLst>
              <a:ext uri="{FF2B5EF4-FFF2-40B4-BE49-F238E27FC236}">
                <a16:creationId xmlns:a16="http://schemas.microsoft.com/office/drawing/2014/main" id="{4F5BF9DE-77F7-498D-A2C6-5EDC79A19C9C}"/>
              </a:ext>
            </a:extLst>
          </p:cNvPr>
          <p:cNvSpPr txBox="1"/>
          <p:nvPr/>
        </p:nvSpPr>
        <p:spPr>
          <a:xfrm>
            <a:off x="334676" y="1790363"/>
            <a:ext cx="7083991" cy="369332"/>
          </a:xfrm>
          <a:prstGeom prst="rect">
            <a:avLst/>
          </a:prstGeom>
          <a:noFill/>
        </p:spPr>
        <p:txBody>
          <a:bodyPr wrap="none" rtlCol="0">
            <a:spAutoFit/>
          </a:bodyPr>
          <a:lstStyle/>
          <a:p>
            <a:r>
              <a:rPr lang="en-US" altLang="zh-CN" dirty="0">
                <a:solidFill>
                  <a:schemeClr val="bg1">
                    <a:lumMod val="65000"/>
                  </a:schemeClr>
                </a:solidFill>
              </a:rPr>
              <a:t>3.</a:t>
            </a:r>
            <a:r>
              <a:rPr lang="zh-CN" altLang="en-US" dirty="0">
                <a:solidFill>
                  <a:schemeClr val="bg1">
                    <a:lumMod val="65000"/>
                  </a:schemeClr>
                </a:solidFill>
              </a:rPr>
              <a:t>新建带</a:t>
            </a:r>
            <a:r>
              <a:rPr lang="en-US" altLang="zh-CN" dirty="0" err="1">
                <a:solidFill>
                  <a:schemeClr val="bg1">
                    <a:lumMod val="65000"/>
                  </a:schemeClr>
                </a:solidFill>
              </a:rPr>
              <a:t>ui</a:t>
            </a:r>
            <a:r>
              <a:rPr lang="zh-CN" altLang="en-US" dirty="0">
                <a:solidFill>
                  <a:schemeClr val="bg1">
                    <a:lumMod val="65000"/>
                  </a:schemeClr>
                </a:solidFill>
              </a:rPr>
              <a:t>界面的</a:t>
            </a:r>
            <a:r>
              <a:rPr lang="en-US" altLang="zh-CN" dirty="0">
                <a:solidFill>
                  <a:schemeClr val="bg1">
                    <a:lumMod val="65000"/>
                  </a:schemeClr>
                </a:solidFill>
              </a:rPr>
              <a:t>qt</a:t>
            </a:r>
            <a:r>
              <a:rPr lang="zh-CN" altLang="en-US" dirty="0">
                <a:solidFill>
                  <a:schemeClr val="bg1">
                    <a:lumMod val="65000"/>
                  </a:schemeClr>
                </a:solidFill>
              </a:rPr>
              <a:t>的环境配置问题，首先需要加上必要的</a:t>
            </a:r>
            <a:r>
              <a:rPr lang="en-US" altLang="zh-CN" dirty="0">
                <a:solidFill>
                  <a:schemeClr val="bg1">
                    <a:lumMod val="65000"/>
                  </a:schemeClr>
                </a:solidFill>
              </a:rPr>
              <a:t>lib</a:t>
            </a:r>
            <a:r>
              <a:rPr lang="zh-CN" altLang="en-US" dirty="0">
                <a:solidFill>
                  <a:schemeClr val="bg1">
                    <a:lumMod val="65000"/>
                  </a:schemeClr>
                </a:solidFill>
              </a:rPr>
              <a:t>库文件</a:t>
            </a:r>
          </a:p>
        </p:txBody>
      </p:sp>
      <p:pic>
        <p:nvPicPr>
          <p:cNvPr id="8" name="图片 7">
            <a:extLst>
              <a:ext uri="{FF2B5EF4-FFF2-40B4-BE49-F238E27FC236}">
                <a16:creationId xmlns:a16="http://schemas.microsoft.com/office/drawing/2014/main" id="{C82EA9FE-9D22-4BDE-99FD-37F170B5A028}"/>
              </a:ext>
            </a:extLst>
          </p:cNvPr>
          <p:cNvPicPr>
            <a:picLocks noChangeAspect="1"/>
          </p:cNvPicPr>
          <p:nvPr/>
        </p:nvPicPr>
        <p:blipFill>
          <a:blip r:embed="rId6"/>
          <a:stretch>
            <a:fillRect/>
          </a:stretch>
        </p:blipFill>
        <p:spPr>
          <a:xfrm>
            <a:off x="2774426" y="2228872"/>
            <a:ext cx="6546891" cy="1381944"/>
          </a:xfrm>
          <a:prstGeom prst="rect">
            <a:avLst/>
          </a:prstGeom>
        </p:spPr>
      </p:pic>
      <p:pic>
        <p:nvPicPr>
          <p:cNvPr id="9" name="图片 8">
            <a:extLst>
              <a:ext uri="{FF2B5EF4-FFF2-40B4-BE49-F238E27FC236}">
                <a16:creationId xmlns:a16="http://schemas.microsoft.com/office/drawing/2014/main" id="{A0AEFF98-4338-4299-9359-D3EEB1ED0279}"/>
              </a:ext>
            </a:extLst>
          </p:cNvPr>
          <p:cNvPicPr>
            <a:picLocks noChangeAspect="1"/>
          </p:cNvPicPr>
          <p:nvPr/>
        </p:nvPicPr>
        <p:blipFill>
          <a:blip r:embed="rId7"/>
          <a:stretch>
            <a:fillRect/>
          </a:stretch>
        </p:blipFill>
        <p:spPr>
          <a:xfrm>
            <a:off x="5846243" y="4578679"/>
            <a:ext cx="4787468" cy="1836659"/>
          </a:xfrm>
          <a:prstGeom prst="rect">
            <a:avLst/>
          </a:prstGeom>
        </p:spPr>
      </p:pic>
    </p:spTree>
    <p:extLst>
      <p:ext uri="{BB962C8B-B14F-4D97-AF65-F5344CB8AC3E}">
        <p14:creationId xmlns:p14="http://schemas.microsoft.com/office/powerpoint/2010/main" val="3065334782"/>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3D712AA9-DC1F-4395-872A-B26ECFDF5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764"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5651" y="1092443"/>
            <a:ext cx="566069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5647642" y="1276422"/>
            <a:ext cx="1600446" cy="400110"/>
          </a:xfrm>
          <a:prstGeom prst="rect">
            <a:avLst/>
          </a:prstGeom>
          <a:noFill/>
        </p:spPr>
        <p:txBody>
          <a:bodyPr wrap="square" rtlCol="0">
            <a:spAutoFit/>
          </a:bodyPr>
          <a:lstStyle/>
          <a:p>
            <a:r>
              <a:rPr lang="zh-CN" altLang="en-US" sz="2000" dirty="0">
                <a:solidFill>
                  <a:schemeClr val="bg1">
                    <a:lumMod val="65000"/>
                  </a:schemeClr>
                </a:solidFill>
                <a:latin typeface="微软雅黑" panose="020B0503020204020204" pitchFamily="34" charset="-122"/>
                <a:ea typeface="微软雅黑" panose="020B0503020204020204" pitchFamily="34" charset="-122"/>
              </a:rPr>
              <a:t>注意</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784275" y="1272228"/>
            <a:ext cx="510889" cy="400110"/>
          </a:xfrm>
          <a:prstGeom prst="rect">
            <a:avLst/>
          </a:prstGeom>
          <a:noFill/>
        </p:spPr>
        <p:txBody>
          <a:bodyPr wrap="square" rtlCol="0">
            <a:spAutoFit/>
          </a:bodyPr>
          <a:lstStyle/>
          <a:p>
            <a:r>
              <a:rPr lang="en-US" altLang="zh-CN" sz="2000" b="1" dirty="0">
                <a:solidFill>
                  <a:schemeClr val="bg1"/>
                </a:solidFill>
              </a:rPr>
              <a:t>04</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100764" y="0"/>
            <a:ext cx="1847619" cy="542857"/>
          </a:xfrm>
          <a:prstGeom prst="rect">
            <a:avLst/>
          </a:prstGeom>
        </p:spPr>
      </p:pic>
      <p:sp>
        <p:nvSpPr>
          <p:cNvPr id="2" name="文本框 1">
            <a:extLst>
              <a:ext uri="{FF2B5EF4-FFF2-40B4-BE49-F238E27FC236}">
                <a16:creationId xmlns:a16="http://schemas.microsoft.com/office/drawing/2014/main" id="{93C7F44C-DB76-4C71-B42F-B5553E3D4EC4}"/>
              </a:ext>
            </a:extLst>
          </p:cNvPr>
          <p:cNvSpPr txBox="1"/>
          <p:nvPr/>
        </p:nvSpPr>
        <p:spPr>
          <a:xfrm>
            <a:off x="1105195" y="2277840"/>
            <a:ext cx="4542447" cy="646331"/>
          </a:xfrm>
          <a:prstGeom prst="rect">
            <a:avLst/>
          </a:prstGeom>
          <a:noFill/>
        </p:spPr>
        <p:txBody>
          <a:bodyPr wrap="square" rtlCol="0">
            <a:spAutoFit/>
          </a:bodyPr>
          <a:lstStyle/>
          <a:p>
            <a:r>
              <a:rPr lang="en-US" altLang="zh-CN" b="1" dirty="0">
                <a:solidFill>
                  <a:schemeClr val="bg1">
                    <a:lumMod val="75000"/>
                  </a:schemeClr>
                </a:solidFill>
              </a:rPr>
              <a:t>5.</a:t>
            </a:r>
            <a:r>
              <a:rPr lang="zh-CN" altLang="en-US" b="1" dirty="0">
                <a:solidFill>
                  <a:schemeClr val="bg1">
                    <a:lumMod val="75000"/>
                  </a:schemeClr>
                </a:solidFill>
              </a:rPr>
              <a:t>一切准备工作做好后，正常显示窗口如右图所示。</a:t>
            </a:r>
          </a:p>
        </p:txBody>
      </p:sp>
      <p:pic>
        <p:nvPicPr>
          <p:cNvPr id="4" name="图片 3">
            <a:extLst>
              <a:ext uri="{FF2B5EF4-FFF2-40B4-BE49-F238E27FC236}">
                <a16:creationId xmlns:a16="http://schemas.microsoft.com/office/drawing/2014/main" id="{0BC558F3-F2AF-4748-A498-691C1CF23C8C}"/>
              </a:ext>
            </a:extLst>
          </p:cNvPr>
          <p:cNvPicPr>
            <a:picLocks noChangeAspect="1"/>
          </p:cNvPicPr>
          <p:nvPr/>
        </p:nvPicPr>
        <p:blipFill>
          <a:blip r:embed="rId5"/>
          <a:stretch>
            <a:fillRect/>
          </a:stretch>
        </p:blipFill>
        <p:spPr>
          <a:xfrm>
            <a:off x="6499033" y="2420585"/>
            <a:ext cx="3553327" cy="2996972"/>
          </a:xfrm>
          <a:prstGeom prst="rect">
            <a:avLst/>
          </a:prstGeom>
        </p:spPr>
      </p:pic>
    </p:spTree>
    <p:extLst>
      <p:ext uri="{BB962C8B-B14F-4D97-AF65-F5344CB8AC3E}">
        <p14:creationId xmlns:p14="http://schemas.microsoft.com/office/powerpoint/2010/main" val="1457749360"/>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3D712AA9-DC1F-4395-872A-B26ECFDF5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0"/>
            <a:ext cx="12220575" cy="6858000"/>
          </a:xfrm>
          <a:prstGeom prst="rect">
            <a:avLst/>
          </a:prstGeom>
        </p:spPr>
      </p:pic>
      <p:pic>
        <p:nvPicPr>
          <p:cNvPr id="36" name="图片 35">
            <a:extLst>
              <a:ext uri="{FF2B5EF4-FFF2-40B4-BE49-F238E27FC236}">
                <a16:creationId xmlns:a16="http://schemas.microsoft.com/office/drawing/2014/main" id="{05A5D36F-B6A1-44E7-B800-A4853E55FF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5230" y="681951"/>
            <a:ext cx="5660697" cy="739285"/>
          </a:xfrm>
          <a:prstGeom prst="rect">
            <a:avLst/>
          </a:prstGeom>
        </p:spPr>
      </p:pic>
      <p:sp>
        <p:nvSpPr>
          <p:cNvPr id="27" name="文本框 26">
            <a:extLst>
              <a:ext uri="{FF2B5EF4-FFF2-40B4-BE49-F238E27FC236}">
                <a16:creationId xmlns:a16="http://schemas.microsoft.com/office/drawing/2014/main" id="{C4CCF06A-323A-4D9C-81B8-C2445C4AE850}"/>
              </a:ext>
            </a:extLst>
          </p:cNvPr>
          <p:cNvSpPr txBox="1"/>
          <p:nvPr/>
        </p:nvSpPr>
        <p:spPr>
          <a:xfrm>
            <a:off x="5487221" y="855733"/>
            <a:ext cx="1600446" cy="400110"/>
          </a:xfrm>
          <a:prstGeom prst="rect">
            <a:avLst/>
          </a:prstGeom>
          <a:noFill/>
        </p:spPr>
        <p:txBody>
          <a:bodyPr wrap="square" rtlCol="0">
            <a:spAutoFit/>
          </a:bodyPr>
          <a:lstStyle/>
          <a:p>
            <a:r>
              <a:rPr lang="zh-CN" altLang="en-US" sz="2000" dirty="0">
                <a:solidFill>
                  <a:schemeClr val="bg1">
                    <a:lumMod val="65000"/>
                  </a:schemeClr>
                </a:solidFill>
                <a:latin typeface="微软雅黑" panose="020B0503020204020204" pitchFamily="34" charset="-122"/>
                <a:ea typeface="微软雅黑" panose="020B0503020204020204" pitchFamily="34" charset="-122"/>
              </a:rPr>
              <a:t>信号槽</a:t>
            </a:r>
          </a:p>
        </p:txBody>
      </p:sp>
      <p:sp>
        <p:nvSpPr>
          <p:cNvPr id="19" name="文本框 18">
            <a:extLst>
              <a:ext uri="{FF2B5EF4-FFF2-40B4-BE49-F238E27FC236}">
                <a16:creationId xmlns:a16="http://schemas.microsoft.com/office/drawing/2014/main" id="{5AA3BECD-F7CA-4D39-B10C-CF62E1D702AC}"/>
              </a:ext>
            </a:extLst>
          </p:cNvPr>
          <p:cNvSpPr txBox="1"/>
          <p:nvPr/>
        </p:nvSpPr>
        <p:spPr>
          <a:xfrm>
            <a:off x="3623854" y="851539"/>
            <a:ext cx="510889" cy="400110"/>
          </a:xfrm>
          <a:prstGeom prst="rect">
            <a:avLst/>
          </a:prstGeom>
          <a:noFill/>
        </p:spPr>
        <p:txBody>
          <a:bodyPr wrap="square" rtlCol="0">
            <a:spAutoFit/>
          </a:bodyPr>
          <a:lstStyle/>
          <a:p>
            <a:r>
              <a:rPr lang="en-US" altLang="zh-CN" sz="2000" b="1" dirty="0">
                <a:solidFill>
                  <a:schemeClr val="bg1"/>
                </a:solidFill>
              </a:rPr>
              <a:t>05</a:t>
            </a:r>
            <a:endParaRPr lang="zh-CN" altLang="en-US" sz="2000" b="1" dirty="0">
              <a:solidFill>
                <a:schemeClr val="bg1"/>
              </a:solidFill>
            </a:endParaRPr>
          </a:p>
        </p:txBody>
      </p:sp>
      <p:pic>
        <p:nvPicPr>
          <p:cNvPr id="10" name="图片 9">
            <a:extLst>
              <a:ext uri="{FF2B5EF4-FFF2-40B4-BE49-F238E27FC236}">
                <a16:creationId xmlns:a16="http://schemas.microsoft.com/office/drawing/2014/main" id="{F36AAAA8-7045-4648-AE0D-152B386B9BC2}"/>
              </a:ext>
            </a:extLst>
          </p:cNvPr>
          <p:cNvPicPr>
            <a:picLocks noChangeAspect="1"/>
          </p:cNvPicPr>
          <p:nvPr/>
        </p:nvPicPr>
        <p:blipFill>
          <a:blip r:embed="rId4"/>
          <a:stretch>
            <a:fillRect/>
          </a:stretch>
        </p:blipFill>
        <p:spPr>
          <a:xfrm>
            <a:off x="-28575" y="0"/>
            <a:ext cx="1847619" cy="542857"/>
          </a:xfrm>
          <a:prstGeom prst="rect">
            <a:avLst/>
          </a:prstGeom>
        </p:spPr>
      </p:pic>
      <p:sp>
        <p:nvSpPr>
          <p:cNvPr id="2" name="文本框 1">
            <a:extLst>
              <a:ext uri="{FF2B5EF4-FFF2-40B4-BE49-F238E27FC236}">
                <a16:creationId xmlns:a16="http://schemas.microsoft.com/office/drawing/2014/main" id="{93C7F44C-DB76-4C71-B42F-B5553E3D4EC4}"/>
              </a:ext>
            </a:extLst>
          </p:cNvPr>
          <p:cNvSpPr txBox="1"/>
          <p:nvPr/>
        </p:nvSpPr>
        <p:spPr>
          <a:xfrm>
            <a:off x="473204" y="1748934"/>
            <a:ext cx="9840286" cy="369332"/>
          </a:xfrm>
          <a:prstGeom prst="rect">
            <a:avLst/>
          </a:prstGeom>
          <a:noFill/>
        </p:spPr>
        <p:txBody>
          <a:bodyPr wrap="square" rtlCol="0">
            <a:spAutoFit/>
          </a:bodyPr>
          <a:lstStyle/>
          <a:p>
            <a:r>
              <a:rPr lang="zh-CN" altLang="en-US" b="1" dirty="0">
                <a:solidFill>
                  <a:schemeClr val="bg1">
                    <a:lumMod val="75000"/>
                  </a:schemeClr>
                </a:solidFill>
              </a:rPr>
              <a:t>简单解释一下什么叫做信号槽</a:t>
            </a:r>
          </a:p>
        </p:txBody>
      </p:sp>
      <p:sp>
        <p:nvSpPr>
          <p:cNvPr id="3" name="文本框 2">
            <a:extLst>
              <a:ext uri="{FF2B5EF4-FFF2-40B4-BE49-F238E27FC236}">
                <a16:creationId xmlns:a16="http://schemas.microsoft.com/office/drawing/2014/main" id="{4C411D83-058E-4614-A9EE-3723079AAFCF}"/>
              </a:ext>
            </a:extLst>
          </p:cNvPr>
          <p:cNvSpPr txBox="1"/>
          <p:nvPr/>
        </p:nvSpPr>
        <p:spPr>
          <a:xfrm>
            <a:off x="473204" y="2249649"/>
            <a:ext cx="7316320" cy="4062651"/>
          </a:xfrm>
          <a:prstGeom prst="rect">
            <a:avLst/>
          </a:prstGeom>
          <a:noFill/>
        </p:spPr>
        <p:txBody>
          <a:bodyPr wrap="square" rtlCol="0">
            <a:spAutoFit/>
          </a:bodyPr>
          <a:lstStyle/>
          <a:p>
            <a:r>
              <a:rPr lang="zh-CN" altLang="en-US" dirty="0"/>
              <a:t> </a:t>
            </a:r>
            <a:r>
              <a:rPr lang="zh-CN" altLang="en-US" dirty="0">
                <a:solidFill>
                  <a:schemeClr val="bg1">
                    <a:lumMod val="65000"/>
                  </a:schemeClr>
                </a:solidFill>
              </a:rPr>
              <a:t>     </a:t>
            </a:r>
            <a:r>
              <a:rPr lang="zh-CN" altLang="en-US" sz="1600" dirty="0">
                <a:solidFill>
                  <a:schemeClr val="bg1">
                    <a:lumMod val="65000"/>
                  </a:schemeClr>
                </a:solidFill>
              </a:rPr>
              <a:t>信号和槽是一种高级接口，应用于对象之间的通信，它是 </a:t>
            </a:r>
            <a:r>
              <a:rPr lang="en-US" altLang="zh-CN" sz="1600" dirty="0">
                <a:solidFill>
                  <a:schemeClr val="bg1">
                    <a:lumMod val="65000"/>
                  </a:schemeClr>
                </a:solidFill>
              </a:rPr>
              <a:t>QT </a:t>
            </a:r>
            <a:r>
              <a:rPr lang="zh-CN" altLang="en-US" sz="1600" dirty="0">
                <a:solidFill>
                  <a:schemeClr val="bg1">
                    <a:lumMod val="65000"/>
                  </a:schemeClr>
                </a:solidFill>
              </a:rPr>
              <a:t>的核心特性，也是 </a:t>
            </a:r>
            <a:r>
              <a:rPr lang="en-US" altLang="zh-CN" sz="1600" dirty="0">
                <a:solidFill>
                  <a:schemeClr val="bg1">
                    <a:lumMod val="65000"/>
                  </a:schemeClr>
                </a:solidFill>
              </a:rPr>
              <a:t>QT </a:t>
            </a:r>
            <a:r>
              <a:rPr lang="zh-CN" altLang="en-US" sz="1600" dirty="0">
                <a:solidFill>
                  <a:schemeClr val="bg1">
                    <a:lumMod val="65000"/>
                  </a:schemeClr>
                </a:solidFill>
              </a:rPr>
              <a:t>区别于其它工具包的重要地方。它为高层次的事件处理自动生成所需要的附加代码。在我们所熟知的很多 </a:t>
            </a:r>
            <a:r>
              <a:rPr lang="en-US" altLang="zh-CN" sz="1600" dirty="0">
                <a:solidFill>
                  <a:schemeClr val="bg1">
                    <a:lumMod val="65000"/>
                  </a:schemeClr>
                </a:solidFill>
              </a:rPr>
              <a:t>GUI </a:t>
            </a:r>
            <a:r>
              <a:rPr lang="zh-CN" altLang="en-US" sz="1600" dirty="0">
                <a:solidFill>
                  <a:schemeClr val="bg1">
                    <a:lumMod val="65000"/>
                  </a:schemeClr>
                </a:solidFill>
              </a:rPr>
              <a:t>工具包中，窗口小部件 </a:t>
            </a:r>
            <a:r>
              <a:rPr lang="en-US" altLang="zh-CN" sz="1600" dirty="0">
                <a:solidFill>
                  <a:schemeClr val="bg1">
                    <a:lumMod val="65000"/>
                  </a:schemeClr>
                </a:solidFill>
              </a:rPr>
              <a:t>(widget) </a:t>
            </a:r>
            <a:r>
              <a:rPr lang="zh-CN" altLang="en-US" sz="1600" dirty="0">
                <a:solidFill>
                  <a:schemeClr val="bg1">
                    <a:lumMod val="65000"/>
                  </a:schemeClr>
                </a:solidFill>
              </a:rPr>
              <a:t>都有一个回调函数用于响应它们能触发的每个动作，这个回调函数通常是一个指向某个函数的指针。但是，在 </a:t>
            </a:r>
            <a:r>
              <a:rPr lang="en-US" altLang="zh-CN" sz="1600" dirty="0">
                <a:solidFill>
                  <a:schemeClr val="bg1">
                    <a:lumMod val="65000"/>
                  </a:schemeClr>
                </a:solidFill>
              </a:rPr>
              <a:t>QT </a:t>
            </a:r>
            <a:r>
              <a:rPr lang="zh-CN" altLang="en-US" sz="1600" dirty="0">
                <a:solidFill>
                  <a:schemeClr val="bg1">
                    <a:lumMod val="65000"/>
                  </a:schemeClr>
                </a:solidFill>
              </a:rPr>
              <a:t>中信号和槽取代了这些凌乱的函数指针，使得我们编写这些通信程序更为简洁明了。</a:t>
            </a:r>
            <a:br>
              <a:rPr lang="zh-CN" altLang="en-US" sz="1600" dirty="0">
                <a:solidFill>
                  <a:schemeClr val="bg1">
                    <a:lumMod val="65000"/>
                  </a:schemeClr>
                </a:solidFill>
              </a:rPr>
            </a:br>
            <a:r>
              <a:rPr lang="zh-CN" altLang="en-US" sz="1600" dirty="0">
                <a:solidFill>
                  <a:schemeClr val="bg1">
                    <a:lumMod val="65000"/>
                  </a:schemeClr>
                </a:solidFill>
              </a:rPr>
              <a:t>        所有从 </a:t>
            </a:r>
            <a:r>
              <a:rPr lang="en-US" altLang="zh-CN" sz="1600" dirty="0" err="1">
                <a:solidFill>
                  <a:schemeClr val="bg1">
                    <a:lumMod val="65000"/>
                  </a:schemeClr>
                </a:solidFill>
              </a:rPr>
              <a:t>QObject</a:t>
            </a:r>
            <a:r>
              <a:rPr lang="en-US" altLang="zh-CN" sz="1600" dirty="0">
                <a:solidFill>
                  <a:schemeClr val="bg1">
                    <a:lumMod val="65000"/>
                  </a:schemeClr>
                </a:solidFill>
              </a:rPr>
              <a:t> </a:t>
            </a:r>
            <a:r>
              <a:rPr lang="zh-CN" altLang="en-US" sz="1600" dirty="0">
                <a:solidFill>
                  <a:schemeClr val="bg1">
                    <a:lumMod val="65000"/>
                  </a:schemeClr>
                </a:solidFill>
              </a:rPr>
              <a:t>或其子类 </a:t>
            </a:r>
            <a:r>
              <a:rPr lang="en-US" altLang="zh-CN" sz="1600" dirty="0">
                <a:solidFill>
                  <a:schemeClr val="bg1">
                    <a:lumMod val="65000"/>
                  </a:schemeClr>
                </a:solidFill>
              </a:rPr>
              <a:t>( </a:t>
            </a:r>
            <a:r>
              <a:rPr lang="zh-CN" altLang="en-US" sz="1600" dirty="0">
                <a:solidFill>
                  <a:schemeClr val="bg1">
                    <a:lumMod val="65000"/>
                  </a:schemeClr>
                </a:solidFill>
              </a:rPr>
              <a:t>例如 </a:t>
            </a:r>
            <a:r>
              <a:rPr lang="en-US" altLang="zh-CN" sz="1600" dirty="0" err="1">
                <a:solidFill>
                  <a:schemeClr val="bg1">
                    <a:lumMod val="65000"/>
                  </a:schemeClr>
                </a:solidFill>
              </a:rPr>
              <a:t>Qwidget</a:t>
            </a:r>
            <a:r>
              <a:rPr lang="en-US" altLang="zh-CN" sz="1600" dirty="0">
                <a:solidFill>
                  <a:schemeClr val="bg1">
                    <a:lumMod val="65000"/>
                  </a:schemeClr>
                </a:solidFill>
              </a:rPr>
              <a:t>) </a:t>
            </a:r>
            <a:r>
              <a:rPr lang="zh-CN" altLang="en-US" sz="1600" dirty="0">
                <a:solidFill>
                  <a:schemeClr val="bg1">
                    <a:lumMod val="65000"/>
                  </a:schemeClr>
                </a:solidFill>
              </a:rPr>
              <a:t>派生的类都能够包含信号和槽。当对象改变其状态时，信号就由该对象发射 </a:t>
            </a:r>
            <a:r>
              <a:rPr lang="en-US" altLang="zh-CN" sz="1600" dirty="0">
                <a:solidFill>
                  <a:schemeClr val="bg1">
                    <a:lumMod val="65000"/>
                  </a:schemeClr>
                </a:solidFill>
              </a:rPr>
              <a:t>(emit) </a:t>
            </a:r>
            <a:r>
              <a:rPr lang="zh-CN" altLang="en-US" sz="1600" dirty="0">
                <a:solidFill>
                  <a:schemeClr val="bg1">
                    <a:lumMod val="65000"/>
                  </a:schemeClr>
                </a:solidFill>
              </a:rPr>
              <a:t>出去，这就是对象所要做的全部事情，它不知道另一端是谁在接收这个信号。这就是真正的信息封装，它确保对象被当作一个真正的软件组件来使用。槽用于接收信号，但它们是普通的对象成员函数。一个槽并不知道是否有任何信号与自己相连接。而且，对象并不了解具体的通信机制。</a:t>
            </a:r>
            <a:br>
              <a:rPr lang="zh-CN" altLang="en-US" sz="1600" dirty="0">
                <a:solidFill>
                  <a:schemeClr val="bg1">
                    <a:lumMod val="65000"/>
                  </a:schemeClr>
                </a:solidFill>
              </a:rPr>
            </a:br>
            <a:r>
              <a:rPr lang="zh-CN" altLang="en-US" sz="1600" dirty="0">
                <a:solidFill>
                  <a:schemeClr val="bg1">
                    <a:lumMod val="65000"/>
                  </a:schemeClr>
                </a:solidFill>
              </a:rPr>
              <a:t>        你可以将很多信号与单个的槽进行连接，也可以将单个的信号与很多的槽进行连接，甚至于将一个信号与另外一个信号相连接也是可能的，这时无论第一个信号什么时候发射系统都将立刻发射第二个信号。总之，信号与槽构造了一个强大的部件编程机制。</a:t>
            </a:r>
          </a:p>
        </p:txBody>
      </p:sp>
      <p:pic>
        <p:nvPicPr>
          <p:cNvPr id="6" name="图片 5">
            <a:extLst>
              <a:ext uri="{FF2B5EF4-FFF2-40B4-BE49-F238E27FC236}">
                <a16:creationId xmlns:a16="http://schemas.microsoft.com/office/drawing/2014/main" id="{6742E0C4-F4BF-4BD8-90F3-6EA9E1EE3BAA}"/>
              </a:ext>
            </a:extLst>
          </p:cNvPr>
          <p:cNvPicPr>
            <a:picLocks noChangeAspect="1"/>
          </p:cNvPicPr>
          <p:nvPr/>
        </p:nvPicPr>
        <p:blipFill>
          <a:blip r:embed="rId5"/>
          <a:stretch>
            <a:fillRect/>
          </a:stretch>
        </p:blipFill>
        <p:spPr>
          <a:xfrm>
            <a:off x="8157004" y="4385482"/>
            <a:ext cx="2725611" cy="1926818"/>
          </a:xfrm>
          <a:prstGeom prst="rect">
            <a:avLst/>
          </a:prstGeom>
        </p:spPr>
      </p:pic>
      <p:pic>
        <p:nvPicPr>
          <p:cNvPr id="2050" name="Picture 2" descr="https://img-blog.csdn.net/20180521213630238">
            <a:extLst>
              <a:ext uri="{FF2B5EF4-FFF2-40B4-BE49-F238E27FC236}">
                <a16:creationId xmlns:a16="http://schemas.microsoft.com/office/drawing/2014/main" id="{6A475A32-7B23-4454-8C6A-A876DD8F7E8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57004" y="2103187"/>
            <a:ext cx="2673196" cy="19876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8899251"/>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2.0.50727.5485"/>
  <p:tag name="AS_OS" val="Microsoft Windows NT 6.1.7601 Service Pack 1"/>
  <p:tag name="AS_RELEASE_DATE" val="2018.04.09"/>
  <p:tag name="AS_TITLE" val="Aspose.Slides for .NET 2.0"/>
  <p:tag name="AS_VERSION" val="18.4"/>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F4B183"/>
      </a:dk2>
      <a:lt2>
        <a:srgbClr val="E7E6E6"/>
      </a:lt2>
      <a:accent1>
        <a:srgbClr val="7893A4"/>
      </a:accent1>
      <a:accent2>
        <a:srgbClr val="F19B61"/>
      </a:accent2>
      <a:accent3>
        <a:srgbClr val="7893A4"/>
      </a:accent3>
      <a:accent4>
        <a:srgbClr val="F19B61"/>
      </a:accent4>
      <a:accent5>
        <a:srgbClr val="7893A4"/>
      </a:accent5>
      <a:accent6>
        <a:srgbClr val="F19B61"/>
      </a:accent6>
      <a:hlink>
        <a:srgbClr val="0563C1"/>
      </a:hlink>
      <a:folHlink>
        <a:srgbClr val="954F72"/>
      </a:folHlink>
    </a:clrScheme>
    <a:fontScheme name="自定义 1">
      <a:majorFont>
        <a:latin typeface="微软雅黑"/>
        <a:ea typeface="微软雅黑"/>
        <a:cs typeface="Arial"/>
      </a:majorFont>
      <a:minorFont>
        <a:latin typeface="微软雅黑"/>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957</TotalTime>
  <Words>1566</Words>
  <Application>Microsoft Office PowerPoint</Application>
  <PresentationFormat>宽屏</PresentationFormat>
  <Paragraphs>133</Paragraphs>
  <Slides>16</Slides>
  <Notes>0</Notes>
  <HiddenSlides>0</HiddenSlides>
  <MMClips>1</MMClips>
  <ScaleCrop>false</ScaleCrop>
  <HeadingPairs>
    <vt:vector size="8" baseType="variant">
      <vt:variant>
        <vt:lpstr>已用的字体</vt:lpstr>
      </vt:variant>
      <vt:variant>
        <vt:i4>4</vt:i4>
      </vt:variant>
      <vt:variant>
        <vt:lpstr>主题</vt:lpstr>
      </vt:variant>
      <vt:variant>
        <vt:i4>1</vt:i4>
      </vt:variant>
      <vt:variant>
        <vt:lpstr>嵌入 OLE 服务器</vt:lpstr>
      </vt:variant>
      <vt:variant>
        <vt:i4>1</vt:i4>
      </vt:variant>
      <vt:variant>
        <vt:lpstr>幻灯片标题</vt:lpstr>
      </vt:variant>
      <vt:variant>
        <vt:i4>16</vt:i4>
      </vt:variant>
    </vt:vector>
  </HeadingPairs>
  <TitlesOfParts>
    <vt:vector size="22" baseType="lpstr">
      <vt:lpstr>等线</vt:lpstr>
      <vt:lpstr>微软雅黑</vt:lpstr>
      <vt:lpstr>Arial</vt:lpstr>
      <vt:lpstr>Verdana</vt:lpstr>
      <vt:lpstr>Office 主题​​</vt:lpstr>
      <vt:lpstr>包装程序外壳对象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风云办公</Manager>
  <Company>上海剑姬网络科技有限公司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风云办公PPT模板</dc:title>
  <dc:creator>风云办公</dc:creator>
  <cp:keywords>风云办公</cp:keywords>
  <dc:description>风云办公 http://www.ppt118.com</dc:description>
  <cp:lastModifiedBy>mao cheng</cp:lastModifiedBy>
  <cp:revision>74</cp:revision>
  <dcterms:created xsi:type="dcterms:W3CDTF">2017-09-18T13:35:39Z</dcterms:created>
  <dcterms:modified xsi:type="dcterms:W3CDTF">2019-04-22T07:56:48Z</dcterms:modified>
</cp:coreProperties>
</file>

<file path=docProps/thumbnail.jpeg>
</file>